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526" r:id="rId2"/>
    <p:sldId id="527" r:id="rId3"/>
    <p:sldId id="528" r:id="rId4"/>
    <p:sldId id="535" r:id="rId5"/>
    <p:sldId id="534" r:id="rId6"/>
    <p:sldId id="555" r:id="rId7"/>
    <p:sldId id="553" r:id="rId8"/>
    <p:sldId id="554" r:id="rId9"/>
    <p:sldId id="529" r:id="rId10"/>
    <p:sldId id="530" r:id="rId11"/>
    <p:sldId id="531" r:id="rId12"/>
    <p:sldId id="532" r:id="rId13"/>
    <p:sldId id="533" r:id="rId14"/>
  </p:sldIdLst>
  <p:sldSz cx="9144000" cy="6858000" type="screen4x3"/>
  <p:notesSz cx="6797675" cy="9926638"/>
  <p:defaultTextStyle>
    <a:defPPr>
      <a:defRPr lang="zh-TW"/>
    </a:defPPr>
    <a:lvl1pPr algn="l" rtl="0" fontAlgn="base">
      <a:spcBef>
        <a:spcPct val="0"/>
      </a:spcBef>
      <a:spcAft>
        <a:spcPct val="0"/>
      </a:spcAft>
      <a:defRPr kumimoji="1" kern="1200">
        <a:solidFill>
          <a:schemeClr val="tx1"/>
        </a:solidFill>
        <a:latin typeface="Arial"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pitchFamily="34"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pitchFamily="34"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pitchFamily="34"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pitchFamily="34" charset="0"/>
        <a:ea typeface="新細明體" pitchFamily="18" charset="-120"/>
        <a:cs typeface="+mn-cs"/>
      </a:defRPr>
    </a:lvl5pPr>
    <a:lvl6pPr marL="2286000" algn="l" defTabSz="914400" rtl="0" eaLnBrk="1" latinLnBrk="0" hangingPunct="1">
      <a:defRPr kumimoji="1" kern="1200">
        <a:solidFill>
          <a:schemeClr val="tx1"/>
        </a:solidFill>
        <a:latin typeface="Arial" pitchFamily="34" charset="0"/>
        <a:ea typeface="新細明體" pitchFamily="18" charset="-120"/>
        <a:cs typeface="+mn-cs"/>
      </a:defRPr>
    </a:lvl6pPr>
    <a:lvl7pPr marL="2743200" algn="l" defTabSz="914400" rtl="0" eaLnBrk="1" latinLnBrk="0" hangingPunct="1">
      <a:defRPr kumimoji="1" kern="1200">
        <a:solidFill>
          <a:schemeClr val="tx1"/>
        </a:solidFill>
        <a:latin typeface="Arial" pitchFamily="34" charset="0"/>
        <a:ea typeface="新細明體" pitchFamily="18" charset="-120"/>
        <a:cs typeface="+mn-cs"/>
      </a:defRPr>
    </a:lvl7pPr>
    <a:lvl8pPr marL="3200400" algn="l" defTabSz="914400" rtl="0" eaLnBrk="1" latinLnBrk="0" hangingPunct="1">
      <a:defRPr kumimoji="1" kern="1200">
        <a:solidFill>
          <a:schemeClr val="tx1"/>
        </a:solidFill>
        <a:latin typeface="Arial" pitchFamily="34" charset="0"/>
        <a:ea typeface="新細明體" pitchFamily="18" charset="-120"/>
        <a:cs typeface="+mn-cs"/>
      </a:defRPr>
    </a:lvl8pPr>
    <a:lvl9pPr marL="3657600" algn="l" defTabSz="914400" rtl="0" eaLnBrk="1" latinLnBrk="0" hangingPunct="1">
      <a:defRPr kumimoji="1" kern="1200">
        <a:solidFill>
          <a:schemeClr val="tx1"/>
        </a:solidFill>
        <a:latin typeface="Arial" pitchFamily="34" charset="0"/>
        <a:ea typeface="新細明體" pitchFamily="18"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CD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淺色樣式 3 - 輔色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淺色樣式 3 - 輔色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69" autoAdjust="0"/>
    <p:restoredTop sz="98185" autoAdjust="0"/>
  </p:normalViewPr>
  <p:slideViewPr>
    <p:cSldViewPr>
      <p:cViewPr>
        <p:scale>
          <a:sx n="75" d="100"/>
          <a:sy n="75" d="100"/>
        </p:scale>
        <p:origin x="-2670" y="-84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2" d="100"/>
          <a:sy n="52" d="100"/>
        </p:scale>
        <p:origin x="-2892"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smtClean="0"/>
            </a:lvl1pPr>
          </a:lstStyle>
          <a:p>
            <a:pPr>
              <a:defRPr/>
            </a:pPr>
            <a:endParaRPr lang="zh-TW" altLang="en-US"/>
          </a:p>
        </p:txBody>
      </p:sp>
      <p:sp>
        <p:nvSpPr>
          <p:cNvPr id="3" name="日期版面配置區 2"/>
          <p:cNvSpPr>
            <a:spLocks noGrp="1"/>
          </p:cNvSpPr>
          <p:nvPr>
            <p:ph type="dt" sz="quarter" idx="1"/>
          </p:nvPr>
        </p:nvSpPr>
        <p:spPr>
          <a:xfrm>
            <a:off x="3850444" y="0"/>
            <a:ext cx="2945659" cy="496332"/>
          </a:xfrm>
          <a:prstGeom prst="rect">
            <a:avLst/>
          </a:prstGeom>
        </p:spPr>
        <p:txBody>
          <a:bodyPr vert="horz" lIns="91440" tIns="45720" rIns="91440" bIns="45720" rtlCol="0"/>
          <a:lstStyle>
            <a:lvl1pPr algn="r">
              <a:defRPr sz="1200" smtClean="0"/>
            </a:lvl1pPr>
          </a:lstStyle>
          <a:p>
            <a:pPr>
              <a:defRPr/>
            </a:pPr>
            <a:fld id="{997E56E6-78AF-4E5E-90FB-A87FC62C12A1}" type="datetime1">
              <a:rPr lang="zh-TW" altLang="en-US"/>
              <a:pPr>
                <a:defRPr/>
              </a:pPr>
              <a:t>2014/6/17</a:t>
            </a:fld>
            <a:endParaRPr lang="zh-TW" altLang="en-US"/>
          </a:p>
        </p:txBody>
      </p:sp>
      <p:sp>
        <p:nvSpPr>
          <p:cNvPr id="4" name="頁尾版面配置區 3"/>
          <p:cNvSpPr>
            <a:spLocks noGrp="1"/>
          </p:cNvSpPr>
          <p:nvPr>
            <p:ph type="ftr" sz="quarter" idx="2"/>
          </p:nvPr>
        </p:nvSpPr>
        <p:spPr>
          <a:xfrm>
            <a:off x="1" y="9428584"/>
            <a:ext cx="2945659" cy="496332"/>
          </a:xfrm>
          <a:prstGeom prst="rect">
            <a:avLst/>
          </a:prstGeom>
        </p:spPr>
        <p:txBody>
          <a:bodyPr vert="horz" lIns="91440" tIns="45720" rIns="91440" bIns="45720" rtlCol="0" anchor="b"/>
          <a:lstStyle>
            <a:lvl1pPr algn="l">
              <a:defRPr sz="1200" smtClean="0"/>
            </a:lvl1pPr>
          </a:lstStyle>
          <a:p>
            <a:pPr>
              <a:defRPr/>
            </a:pPr>
            <a:endParaRPr lang="zh-TW" altLang="en-US"/>
          </a:p>
        </p:txBody>
      </p:sp>
      <p:sp>
        <p:nvSpPr>
          <p:cNvPr id="5" name="投影片編號版面配置區 4"/>
          <p:cNvSpPr>
            <a:spLocks noGrp="1"/>
          </p:cNvSpPr>
          <p:nvPr>
            <p:ph type="sldNum" sz="quarter" idx="3"/>
          </p:nvPr>
        </p:nvSpPr>
        <p:spPr>
          <a:xfrm>
            <a:off x="3850444" y="9428584"/>
            <a:ext cx="2945659" cy="496332"/>
          </a:xfrm>
          <a:prstGeom prst="rect">
            <a:avLst/>
          </a:prstGeom>
        </p:spPr>
        <p:txBody>
          <a:bodyPr vert="horz" lIns="91440" tIns="45720" rIns="91440" bIns="45720" rtlCol="0" anchor="b"/>
          <a:lstStyle>
            <a:lvl1pPr algn="r">
              <a:defRPr sz="1200" smtClean="0"/>
            </a:lvl1pPr>
          </a:lstStyle>
          <a:p>
            <a:pPr>
              <a:defRPr/>
            </a:pPr>
            <a:fld id="{E934067D-E739-4477-B93D-30E588A7D68B}" type="slidenum">
              <a:rPr lang="zh-TW" altLang="en-US"/>
              <a:pPr>
                <a:defRPr/>
              </a:pPr>
              <a:t>‹#›</a:t>
            </a:fld>
            <a:endParaRPr lang="zh-TW" altLang="en-US"/>
          </a:p>
        </p:txBody>
      </p:sp>
    </p:spTree>
    <p:extLst>
      <p:ext uri="{BB962C8B-B14F-4D97-AF65-F5344CB8AC3E}">
        <p14:creationId xmlns:p14="http://schemas.microsoft.com/office/powerpoint/2010/main" val="185485356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smtClean="0"/>
            </a:lvl1pPr>
          </a:lstStyle>
          <a:p>
            <a:pPr>
              <a:defRPr/>
            </a:pPr>
            <a:endParaRPr lang="zh-TW" altLang="en-US"/>
          </a:p>
        </p:txBody>
      </p:sp>
      <p:sp>
        <p:nvSpPr>
          <p:cNvPr id="3" name="日期版面配置區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smtClean="0"/>
            </a:lvl1pPr>
          </a:lstStyle>
          <a:p>
            <a:pPr>
              <a:defRPr/>
            </a:pPr>
            <a:fld id="{16F39F8C-6E64-4CF0-8FDE-1FD91ADF98AC}" type="datetime1">
              <a:rPr lang="zh-TW" altLang="en-US"/>
              <a:pPr>
                <a:defRPr/>
              </a:pPr>
              <a:t>2014/6/17</a:t>
            </a:fld>
            <a:endParaRPr lang="zh-TW" altLang="en-US"/>
          </a:p>
        </p:txBody>
      </p:sp>
      <p:sp>
        <p:nvSpPr>
          <p:cNvPr id="4" name="投影片圖像版面配置區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zh-TW" altLang="en-US" noProof="0" smtClean="0"/>
          </a:p>
        </p:txBody>
      </p:sp>
      <p:sp>
        <p:nvSpPr>
          <p:cNvPr id="5" name="備忘稿版面配置區 4"/>
          <p:cNvSpPr>
            <a:spLocks noGrp="1"/>
          </p:cNvSpPr>
          <p:nvPr>
            <p:ph type="body" sz="quarter" idx="3"/>
          </p:nvPr>
        </p:nvSpPr>
        <p:spPr>
          <a:xfrm>
            <a:off x="679768" y="4715154"/>
            <a:ext cx="5438140" cy="4466987"/>
          </a:xfrm>
          <a:prstGeom prst="rect">
            <a:avLst/>
          </a:prstGeom>
        </p:spPr>
        <p:txBody>
          <a:bodyPr vert="horz" lIns="91440" tIns="45720" rIns="91440" bIns="45720" rtlCol="0"/>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6" name="頁尾版面配置區 5"/>
          <p:cNvSpPr>
            <a:spLocks noGrp="1"/>
          </p:cNvSpPr>
          <p:nvPr>
            <p:ph type="ftr" sz="quarter" idx="4"/>
          </p:nvPr>
        </p:nvSpPr>
        <p:spPr>
          <a:xfrm>
            <a:off x="1" y="9428584"/>
            <a:ext cx="2945659" cy="496332"/>
          </a:xfrm>
          <a:prstGeom prst="rect">
            <a:avLst/>
          </a:prstGeom>
        </p:spPr>
        <p:txBody>
          <a:bodyPr vert="horz" lIns="91440" tIns="45720" rIns="91440" bIns="45720" rtlCol="0" anchor="b"/>
          <a:lstStyle>
            <a:lvl1pPr algn="l">
              <a:defRPr sz="1200" smtClean="0"/>
            </a:lvl1pPr>
          </a:lstStyle>
          <a:p>
            <a:pPr>
              <a:defRPr/>
            </a:pPr>
            <a:endParaRPr lang="zh-TW" altLang="en-US"/>
          </a:p>
        </p:txBody>
      </p:sp>
      <p:sp>
        <p:nvSpPr>
          <p:cNvPr id="7" name="投影片編號版面配置區 6"/>
          <p:cNvSpPr>
            <a:spLocks noGrp="1"/>
          </p:cNvSpPr>
          <p:nvPr>
            <p:ph type="sldNum" sz="quarter" idx="5"/>
          </p:nvPr>
        </p:nvSpPr>
        <p:spPr>
          <a:xfrm>
            <a:off x="3850444" y="9428584"/>
            <a:ext cx="2945659" cy="496332"/>
          </a:xfrm>
          <a:prstGeom prst="rect">
            <a:avLst/>
          </a:prstGeom>
        </p:spPr>
        <p:txBody>
          <a:bodyPr vert="horz" lIns="91440" tIns="45720" rIns="91440" bIns="45720" rtlCol="0" anchor="b"/>
          <a:lstStyle>
            <a:lvl1pPr algn="r">
              <a:defRPr sz="1200" smtClean="0"/>
            </a:lvl1pPr>
          </a:lstStyle>
          <a:p>
            <a:pPr>
              <a:defRPr/>
            </a:pPr>
            <a:fld id="{51826289-2646-4DB7-94D0-77729605CEB8}" type="slidenum">
              <a:rPr lang="zh-TW" altLang="en-US"/>
              <a:pPr>
                <a:defRPr/>
              </a:pPr>
              <a:t>‹#›</a:t>
            </a:fld>
            <a:endParaRPr lang="zh-TW" altLang="en-US"/>
          </a:p>
        </p:txBody>
      </p:sp>
    </p:spTree>
    <p:extLst>
      <p:ext uri="{BB962C8B-B14F-4D97-AF65-F5344CB8AC3E}">
        <p14:creationId xmlns:p14="http://schemas.microsoft.com/office/powerpoint/2010/main" val="810881435"/>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61443"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61444"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D99147B-E383-4BE9-8DB8-99B30FE16509}" type="slidenum">
              <a:rPr lang="zh-TW" altLang="en-US"/>
              <a:pPr/>
              <a:t>1</a:t>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pic>
        <p:nvPicPr>
          <p:cNvPr id="4" name="圖片 9" descr="001.jpg"/>
          <p:cNvPicPr>
            <a:picLocks noChangeAspect="1"/>
          </p:cNvPicPr>
          <p:nvPr userDrawn="1"/>
        </p:nvPicPr>
        <p:blipFill>
          <a:blip r:embed="rId2" cstate="print"/>
          <a:srcRect/>
          <a:stretch>
            <a:fillRect/>
          </a:stretch>
        </p:blipFill>
        <p:spPr bwMode="auto">
          <a:xfrm>
            <a:off x="0" y="3786188"/>
            <a:ext cx="9144000" cy="3071812"/>
          </a:xfrm>
          <a:prstGeom prst="rect">
            <a:avLst/>
          </a:prstGeom>
          <a:noFill/>
          <a:ln w="9525">
            <a:noFill/>
            <a:miter lim="800000"/>
            <a:headEnd/>
            <a:tailEnd/>
          </a:ln>
        </p:spPr>
      </p:pic>
      <p:sp>
        <p:nvSpPr>
          <p:cNvPr id="2" name="標題 1"/>
          <p:cNvSpPr>
            <a:spLocks noGrp="1"/>
          </p:cNvSpPr>
          <p:nvPr>
            <p:ph type="ctrTitle"/>
          </p:nvPr>
        </p:nvSpPr>
        <p:spPr>
          <a:xfrm>
            <a:off x="685800" y="2130429"/>
            <a:ext cx="7772400" cy="1470025"/>
          </a:xfrm>
          <a:prstGeom prst="rect">
            <a:avLst/>
          </a:prstGeom>
        </p:spPr>
        <p:txBody>
          <a:bodyPr/>
          <a:lstStyle>
            <a:lvl1pPr>
              <a:defRPr sz="3600" b="1"/>
            </a:lvl1pPr>
          </a:lstStyle>
          <a:p>
            <a:r>
              <a:rPr lang="zh-TW" altLang="en-US" dirty="0" smtClean="0"/>
              <a:t>按一下以編輯母片標題樣式</a:t>
            </a:r>
            <a:endParaRPr lang="zh-TW" altLang="en-US" dirty="0"/>
          </a:p>
        </p:txBody>
      </p:sp>
      <p:sp>
        <p:nvSpPr>
          <p:cNvPr id="3" name="副標題 2"/>
          <p:cNvSpPr>
            <a:spLocks noGrp="1"/>
          </p:cNvSpPr>
          <p:nvPr>
            <p:ph type="subTitle" idx="1"/>
          </p:nvPr>
        </p:nvSpPr>
        <p:spPr>
          <a:xfrm>
            <a:off x="1371600" y="3929066"/>
            <a:ext cx="6400800" cy="1752600"/>
          </a:xfrm>
        </p:spPr>
        <p:txBody>
          <a:bodyPr/>
          <a:lstStyle>
            <a:lvl1pPr marL="0" indent="0" algn="ctr">
              <a:buNone/>
              <a:defRPr b="1">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smtClean="0"/>
              <a:t>按一下以編輯母片副標題樣式</a:t>
            </a:r>
            <a:endParaRPr lang="zh-TW" altLang="en-US" dirty="0"/>
          </a:p>
        </p:txBody>
      </p:sp>
      <p:sp>
        <p:nvSpPr>
          <p:cNvPr id="5" name="投影片編號版面配置區 3"/>
          <p:cNvSpPr txBox="1">
            <a:spLocks/>
          </p:cNvSpPr>
          <p:nvPr userDrawn="1"/>
        </p:nvSpPr>
        <p:spPr bwMode="auto">
          <a:xfrm>
            <a:off x="8598346" y="6524451"/>
            <a:ext cx="582166" cy="288925"/>
          </a:xfrm>
          <a:prstGeom prst="rect">
            <a:avLst/>
          </a:prstGeom>
          <a:noFill/>
          <a:ln w="9525">
            <a:noFill/>
            <a:miter lim="800000"/>
            <a:headEnd/>
            <a:tailEnd/>
          </a:ln>
        </p:spPr>
        <p:txBody>
          <a:bodyPr/>
          <a:lstStyle/>
          <a:p>
            <a:fld id="{54B741A0-1FC9-44CF-BACD-FC0864F4B7EC}" type="slidenum">
              <a:rPr lang="zh-TW" altLang="en-US"/>
              <a:pPr/>
              <a:t>‹#›</a:t>
            </a:fld>
            <a:endParaRPr lang="zh-TW" alt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4" name="AutoShape 7"/>
          <p:cNvSpPr>
            <a:spLocks noChangeArrowheads="1"/>
          </p:cNvSpPr>
          <p:nvPr userDrawn="1"/>
        </p:nvSpPr>
        <p:spPr bwMode="gray">
          <a:xfrm>
            <a:off x="93665" y="292082"/>
            <a:ext cx="611187" cy="493713"/>
          </a:xfrm>
          <a:prstGeom prst="hexagon">
            <a:avLst>
              <a:gd name="adj" fmla="val 28857"/>
              <a:gd name="vf" fmla="val 115470"/>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path path="circle">
              <a:fillToRect l="50000" t="50000" r="50000" b="50000"/>
            </a:path>
            <a:tileRect/>
          </a:gradFill>
          <a:ln w="9525">
            <a:solidFill>
              <a:schemeClr val="tx1"/>
            </a:solidFill>
            <a:miter lim="800000"/>
            <a:headEnd/>
            <a:tailEnd/>
          </a:ln>
        </p:spPr>
        <p:txBody>
          <a:bodyPr wrap="none" anchor="ctr"/>
          <a:lstStyle/>
          <a:p>
            <a:pPr algn="ctr" fontAlgn="auto">
              <a:spcBef>
                <a:spcPts val="0"/>
              </a:spcBef>
              <a:spcAft>
                <a:spcPts val="0"/>
              </a:spcAft>
              <a:defRPr/>
            </a:pPr>
            <a:endParaRPr kumimoji="0" lang="zh-TW" altLang="en-US" sz="1600" b="1" dirty="0">
              <a:solidFill>
                <a:schemeClr val="bg1"/>
              </a:solidFill>
              <a:latin typeface="微軟正黑體" pitchFamily="34" charset="-120"/>
              <a:ea typeface="微軟正黑體" pitchFamily="34" charset="-120"/>
            </a:endParaRPr>
          </a:p>
        </p:txBody>
      </p:sp>
      <p:sp>
        <p:nvSpPr>
          <p:cNvPr id="5" name="Line 12"/>
          <p:cNvSpPr>
            <a:spLocks noChangeShapeType="1"/>
          </p:cNvSpPr>
          <p:nvPr userDrawn="1"/>
        </p:nvSpPr>
        <p:spPr bwMode="auto">
          <a:xfrm>
            <a:off x="571500" y="785813"/>
            <a:ext cx="4333875" cy="0"/>
          </a:xfrm>
          <a:prstGeom prst="line">
            <a:avLst/>
          </a:prstGeom>
          <a:noFill/>
          <a:ln w="25400">
            <a:solidFill>
              <a:schemeClr val="accent4">
                <a:lumMod val="75000"/>
              </a:schemeClr>
            </a:solidFill>
            <a:prstDash val="sysDot"/>
            <a:round/>
            <a:headEnd/>
            <a:tailEnd type="oval" w="med" len="med"/>
          </a:ln>
        </p:spPr>
        <p:txBody>
          <a:bodyPr wrap="none" anchor="ctr"/>
          <a:lstStyle/>
          <a:p>
            <a:pPr fontAlgn="auto">
              <a:spcBef>
                <a:spcPts val="0"/>
              </a:spcBef>
              <a:spcAft>
                <a:spcPts val="0"/>
              </a:spcAft>
              <a:defRPr/>
            </a:pPr>
            <a:endParaRPr kumimoji="0" lang="zh-TW" altLang="en-US">
              <a:latin typeface="Arial" charset="0"/>
              <a:ea typeface="新細明體" charset="-120"/>
            </a:endParaRPr>
          </a:p>
        </p:txBody>
      </p:sp>
      <p:sp>
        <p:nvSpPr>
          <p:cNvPr id="2" name="標題 1"/>
          <p:cNvSpPr>
            <a:spLocks noGrp="1"/>
          </p:cNvSpPr>
          <p:nvPr>
            <p:ph type="title"/>
          </p:nvPr>
        </p:nvSpPr>
        <p:spPr>
          <a:xfrm>
            <a:off x="642910" y="131762"/>
            <a:ext cx="6543692" cy="654032"/>
          </a:xfrm>
          <a:prstGeom prst="rect">
            <a:avLst/>
          </a:prstGeom>
        </p:spPr>
        <p:txBody>
          <a:bodyPr>
            <a:normAutofit/>
          </a:bodyPr>
          <a:lstStyle>
            <a:lvl1pPr algn="l">
              <a:defRPr sz="2800" b="1">
                <a:solidFill>
                  <a:schemeClr val="tx1"/>
                </a:solidFill>
              </a:defRPr>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457200" y="928670"/>
            <a:ext cx="8229600" cy="5197493"/>
          </a:xfrm>
        </p:spPr>
        <p:txBody>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兩項物件">
    <p:spTree>
      <p:nvGrpSpPr>
        <p:cNvPr id="1" name=""/>
        <p:cNvGrpSpPr/>
        <p:nvPr/>
      </p:nvGrpSpPr>
      <p:grpSpPr>
        <a:xfrm>
          <a:off x="0" y="0"/>
          <a:ext cx="0" cy="0"/>
          <a:chOff x="0" y="0"/>
          <a:chExt cx="0" cy="0"/>
        </a:xfrm>
      </p:grpSpPr>
      <p:sp>
        <p:nvSpPr>
          <p:cNvPr id="5" name="AutoShape 7"/>
          <p:cNvSpPr>
            <a:spLocks noChangeArrowheads="1"/>
          </p:cNvSpPr>
          <p:nvPr userDrawn="1"/>
        </p:nvSpPr>
        <p:spPr bwMode="gray">
          <a:xfrm>
            <a:off x="93665" y="292082"/>
            <a:ext cx="611187" cy="493713"/>
          </a:xfrm>
          <a:prstGeom prst="hexagon">
            <a:avLst>
              <a:gd name="adj" fmla="val 28857"/>
              <a:gd name="vf" fmla="val 115470"/>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path path="circle">
              <a:fillToRect l="50000" t="50000" r="50000" b="50000"/>
            </a:path>
            <a:tileRect/>
          </a:gradFill>
          <a:ln w="9525">
            <a:solidFill>
              <a:schemeClr val="tx1"/>
            </a:solidFill>
            <a:miter lim="800000"/>
            <a:headEnd/>
            <a:tailEnd/>
          </a:ln>
        </p:spPr>
        <p:txBody>
          <a:bodyPr wrap="none" anchor="ctr"/>
          <a:lstStyle/>
          <a:p>
            <a:pPr algn="ctr" fontAlgn="auto">
              <a:spcBef>
                <a:spcPts val="0"/>
              </a:spcBef>
              <a:spcAft>
                <a:spcPts val="0"/>
              </a:spcAft>
              <a:defRPr/>
            </a:pPr>
            <a:endParaRPr kumimoji="0" lang="zh-TW" altLang="en-US" sz="1600" b="1" dirty="0">
              <a:solidFill>
                <a:schemeClr val="bg1"/>
              </a:solidFill>
              <a:latin typeface="微軟正黑體" pitchFamily="34" charset="-120"/>
              <a:ea typeface="微軟正黑體" pitchFamily="34" charset="-120"/>
            </a:endParaRPr>
          </a:p>
        </p:txBody>
      </p:sp>
      <p:sp>
        <p:nvSpPr>
          <p:cNvPr id="6" name="Line 12"/>
          <p:cNvSpPr>
            <a:spLocks noChangeShapeType="1"/>
          </p:cNvSpPr>
          <p:nvPr userDrawn="1"/>
        </p:nvSpPr>
        <p:spPr bwMode="auto">
          <a:xfrm>
            <a:off x="571500" y="785813"/>
            <a:ext cx="4333875" cy="0"/>
          </a:xfrm>
          <a:prstGeom prst="line">
            <a:avLst/>
          </a:prstGeom>
          <a:noFill/>
          <a:ln w="25400">
            <a:solidFill>
              <a:schemeClr val="accent4">
                <a:lumMod val="75000"/>
              </a:schemeClr>
            </a:solidFill>
            <a:prstDash val="sysDot"/>
            <a:round/>
            <a:headEnd/>
            <a:tailEnd type="oval" w="med" len="med"/>
          </a:ln>
        </p:spPr>
        <p:txBody>
          <a:bodyPr wrap="none" anchor="ctr"/>
          <a:lstStyle/>
          <a:p>
            <a:pPr fontAlgn="auto">
              <a:spcBef>
                <a:spcPts val="0"/>
              </a:spcBef>
              <a:spcAft>
                <a:spcPts val="0"/>
              </a:spcAft>
              <a:defRPr/>
            </a:pPr>
            <a:endParaRPr kumimoji="0" lang="zh-TW" altLang="en-US">
              <a:latin typeface="Arial" charset="0"/>
              <a:ea typeface="新細明體" charset="-120"/>
            </a:endParaRPr>
          </a:p>
        </p:txBody>
      </p:sp>
      <p:sp>
        <p:nvSpPr>
          <p:cNvPr id="3" name="內容版面配置區 2"/>
          <p:cNvSpPr>
            <a:spLocks noGrp="1"/>
          </p:cNvSpPr>
          <p:nvPr>
            <p:ph sz="half" idx="1"/>
          </p:nvPr>
        </p:nvSpPr>
        <p:spPr>
          <a:xfrm>
            <a:off x="457200" y="1000112"/>
            <a:ext cx="4038600" cy="5126055"/>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內容版面配置區 3"/>
          <p:cNvSpPr>
            <a:spLocks noGrp="1"/>
          </p:cNvSpPr>
          <p:nvPr>
            <p:ph sz="half" idx="2"/>
          </p:nvPr>
        </p:nvSpPr>
        <p:spPr>
          <a:xfrm>
            <a:off x="4648200" y="1000112"/>
            <a:ext cx="4038600" cy="5126055"/>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10" name="標題 1"/>
          <p:cNvSpPr>
            <a:spLocks noGrp="1"/>
          </p:cNvSpPr>
          <p:nvPr>
            <p:ph type="title"/>
          </p:nvPr>
        </p:nvSpPr>
        <p:spPr>
          <a:xfrm>
            <a:off x="642910" y="131762"/>
            <a:ext cx="6543692" cy="654032"/>
          </a:xfrm>
          <a:prstGeom prst="rect">
            <a:avLst/>
          </a:prstGeom>
        </p:spPr>
        <p:txBody>
          <a:bodyPr>
            <a:normAutofit/>
          </a:bodyPr>
          <a:lstStyle>
            <a:lvl1pPr algn="l">
              <a:defRPr sz="2800" b="1"/>
            </a:lvl1pPr>
          </a:lstStyle>
          <a:p>
            <a:r>
              <a:rPr lang="zh-TW" altLang="en-US" smtClean="0"/>
              <a:t>按一下以編輯母片標題樣式</a:t>
            </a:r>
            <a:endParaRPr lang="zh-TW"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只有標題">
    <p:spTree>
      <p:nvGrpSpPr>
        <p:cNvPr id="1" name=""/>
        <p:cNvGrpSpPr/>
        <p:nvPr/>
      </p:nvGrpSpPr>
      <p:grpSpPr>
        <a:xfrm>
          <a:off x="0" y="0"/>
          <a:ext cx="0" cy="0"/>
          <a:chOff x="0" y="0"/>
          <a:chExt cx="0" cy="0"/>
        </a:xfrm>
      </p:grpSpPr>
      <p:sp>
        <p:nvSpPr>
          <p:cNvPr id="3" name="AutoShape 7"/>
          <p:cNvSpPr>
            <a:spLocks noChangeArrowheads="1"/>
          </p:cNvSpPr>
          <p:nvPr userDrawn="1"/>
        </p:nvSpPr>
        <p:spPr bwMode="gray">
          <a:xfrm>
            <a:off x="93665" y="292082"/>
            <a:ext cx="611187" cy="493713"/>
          </a:xfrm>
          <a:prstGeom prst="hexagon">
            <a:avLst>
              <a:gd name="adj" fmla="val 28857"/>
              <a:gd name="vf" fmla="val 115470"/>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path path="circle">
              <a:fillToRect l="50000" t="50000" r="50000" b="50000"/>
            </a:path>
            <a:tileRect/>
          </a:gradFill>
          <a:ln w="9525">
            <a:solidFill>
              <a:schemeClr val="tx1"/>
            </a:solidFill>
            <a:miter lim="800000"/>
            <a:headEnd/>
            <a:tailEnd/>
          </a:ln>
        </p:spPr>
        <p:txBody>
          <a:bodyPr wrap="none" anchor="ctr"/>
          <a:lstStyle/>
          <a:p>
            <a:pPr algn="ctr" fontAlgn="auto">
              <a:spcBef>
                <a:spcPts val="0"/>
              </a:spcBef>
              <a:spcAft>
                <a:spcPts val="0"/>
              </a:spcAft>
              <a:defRPr/>
            </a:pPr>
            <a:endParaRPr kumimoji="0" lang="zh-TW" altLang="en-US" sz="1600" b="1" dirty="0">
              <a:solidFill>
                <a:schemeClr val="bg1"/>
              </a:solidFill>
              <a:latin typeface="微軟正黑體" pitchFamily="34" charset="-120"/>
              <a:ea typeface="微軟正黑體" pitchFamily="34" charset="-120"/>
            </a:endParaRPr>
          </a:p>
        </p:txBody>
      </p:sp>
      <p:sp>
        <p:nvSpPr>
          <p:cNvPr id="4" name="Line 12"/>
          <p:cNvSpPr>
            <a:spLocks noChangeShapeType="1"/>
          </p:cNvSpPr>
          <p:nvPr userDrawn="1"/>
        </p:nvSpPr>
        <p:spPr bwMode="auto">
          <a:xfrm>
            <a:off x="571500" y="785813"/>
            <a:ext cx="4333875" cy="0"/>
          </a:xfrm>
          <a:prstGeom prst="line">
            <a:avLst/>
          </a:prstGeom>
          <a:noFill/>
          <a:ln w="25400">
            <a:solidFill>
              <a:schemeClr val="accent4">
                <a:lumMod val="75000"/>
              </a:schemeClr>
            </a:solidFill>
            <a:prstDash val="sysDot"/>
            <a:round/>
            <a:headEnd/>
            <a:tailEnd type="oval" w="med" len="med"/>
          </a:ln>
        </p:spPr>
        <p:txBody>
          <a:bodyPr wrap="none" anchor="ctr"/>
          <a:lstStyle/>
          <a:p>
            <a:pPr fontAlgn="auto">
              <a:spcBef>
                <a:spcPts val="0"/>
              </a:spcBef>
              <a:spcAft>
                <a:spcPts val="0"/>
              </a:spcAft>
              <a:defRPr/>
            </a:pPr>
            <a:endParaRPr kumimoji="0" lang="zh-TW" altLang="en-US">
              <a:latin typeface="Arial" charset="0"/>
              <a:ea typeface="新細明體" charset="-120"/>
            </a:endParaRPr>
          </a:p>
        </p:txBody>
      </p:sp>
      <p:sp>
        <p:nvSpPr>
          <p:cNvPr id="8" name="標題 1"/>
          <p:cNvSpPr>
            <a:spLocks noGrp="1"/>
          </p:cNvSpPr>
          <p:nvPr>
            <p:ph type="title"/>
          </p:nvPr>
        </p:nvSpPr>
        <p:spPr>
          <a:xfrm>
            <a:off x="642910" y="131762"/>
            <a:ext cx="6543692" cy="654032"/>
          </a:xfrm>
          <a:prstGeom prst="rect">
            <a:avLst/>
          </a:prstGeom>
        </p:spPr>
        <p:txBody>
          <a:bodyPr>
            <a:normAutofit/>
          </a:bodyPr>
          <a:lstStyle>
            <a:lvl1pPr algn="l">
              <a:defRPr sz="2800" b="1"/>
            </a:lvl1pPr>
          </a:lstStyle>
          <a:p>
            <a:r>
              <a:rPr lang="zh-TW" altLang="en-US" smtClean="0"/>
              <a:t>按一下以編輯母片標題樣式</a:t>
            </a:r>
            <a:endParaRPr lang="zh-TW" alt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只有標題">
    <p:spTree>
      <p:nvGrpSpPr>
        <p:cNvPr id="1" name=""/>
        <p:cNvGrpSpPr/>
        <p:nvPr/>
      </p:nvGrpSpPr>
      <p:grpSpPr>
        <a:xfrm>
          <a:off x="0" y="0"/>
          <a:ext cx="0" cy="0"/>
          <a:chOff x="0" y="0"/>
          <a:chExt cx="0" cy="0"/>
        </a:xfrm>
      </p:grpSpPr>
      <p:pic>
        <p:nvPicPr>
          <p:cNvPr id="4" name="Picture 2" descr="E:\金屬中心\[教學]20100928_簡報技巧 (Jobs&amp;Slideshare)\PPT面板_990928\Climbing Mount\87\01.jpg"/>
          <p:cNvPicPr>
            <a:picLocks noChangeAspect="1" noChangeArrowheads="1"/>
          </p:cNvPicPr>
          <p:nvPr userDrawn="1"/>
        </p:nvPicPr>
        <p:blipFill>
          <a:blip r:embed="rId2" cstate="print">
            <a:duotone>
              <a:schemeClr val="bg2">
                <a:shade val="45000"/>
                <a:satMod val="135000"/>
              </a:schemeClr>
              <a:prstClr val="white"/>
            </a:duotone>
            <a:lum bright="10000"/>
          </a:blip>
          <a:srcRect l="2172" t="48743" r="5220" b="31589"/>
          <a:stretch>
            <a:fillRect/>
          </a:stretch>
        </p:blipFill>
        <p:spPr bwMode="auto">
          <a:xfrm flipV="1">
            <a:off x="0" y="5857892"/>
            <a:ext cx="9144000" cy="1000108"/>
          </a:xfrm>
          <a:prstGeom prst="rect">
            <a:avLst/>
          </a:prstGeom>
          <a:noFill/>
          <a:ln>
            <a:noFill/>
          </a:ln>
        </p:spPr>
      </p:pic>
      <p:pic>
        <p:nvPicPr>
          <p:cNvPr id="5" name="Picture 2" descr="C:\Documents and Settings\m961148\My Documents\My Pictures\中心LOGO.bmp"/>
          <p:cNvPicPr>
            <a:picLocks noChangeAspect="1" noChangeArrowheads="1"/>
          </p:cNvPicPr>
          <p:nvPr userDrawn="1"/>
        </p:nvPicPr>
        <p:blipFill>
          <a:blip r:embed="rId3" cstate="print"/>
          <a:srcRect/>
          <a:stretch>
            <a:fillRect/>
          </a:stretch>
        </p:blipFill>
        <p:spPr bwMode="auto">
          <a:xfrm>
            <a:off x="76200" y="6570663"/>
            <a:ext cx="287338" cy="287337"/>
          </a:xfrm>
          <a:prstGeom prst="rect">
            <a:avLst/>
          </a:prstGeom>
          <a:noFill/>
          <a:ln w="9525">
            <a:noFill/>
            <a:miter lim="800000"/>
            <a:headEnd/>
            <a:tailEnd/>
          </a:ln>
        </p:spPr>
      </p:pic>
      <p:sp>
        <p:nvSpPr>
          <p:cNvPr id="6" name="文字方塊 5"/>
          <p:cNvSpPr txBox="1"/>
          <p:nvPr userDrawn="1"/>
        </p:nvSpPr>
        <p:spPr>
          <a:xfrm>
            <a:off x="-32" y="6596414"/>
            <a:ext cx="8858312" cy="261610"/>
          </a:xfrm>
          <a:prstGeom prst="rect">
            <a:avLst/>
          </a:prstGeom>
          <a:noFill/>
          <a:effectLst>
            <a:reflection blurRad="6350" stA="50000" endA="300" endPos="38500" dist="50800" dir="5400000" sy="-100000" algn="bl" rotWithShape="0"/>
          </a:effectLst>
        </p:spPr>
        <p:txBody>
          <a:bodyPr>
            <a:spAutoFit/>
          </a:bodyPr>
          <a:lstStyle/>
          <a:p>
            <a:pPr fontAlgn="auto">
              <a:spcBef>
                <a:spcPts val="0"/>
              </a:spcBef>
              <a:spcAft>
                <a:spcPts val="0"/>
              </a:spcAft>
              <a:defRPr/>
            </a:pPr>
            <a:r>
              <a:rPr kumimoji="0" lang="zh-TW" altLang="en-US" sz="1100" dirty="0">
                <a:effectLst>
                  <a:reflection blurRad="6350" stA="50000" endA="300" endPos="50000" dist="29997" dir="5400000" sy="-100000" algn="bl" rotWithShape="0"/>
                </a:effectLst>
                <a:latin typeface="微軟正黑體" pitchFamily="34" charset="-120"/>
                <a:ea typeface="微軟正黑體" pitchFamily="34" charset="-120"/>
                <a:cs typeface="Arial" pitchFamily="34" charset="0"/>
              </a:rPr>
              <a:t>         </a:t>
            </a:r>
            <a:r>
              <a:rPr kumimoji="0" lang="zh-TW" altLang="en-US" sz="1100" b="1" dirty="0">
                <a:effectLst>
                  <a:reflection blurRad="6350" stA="50000" endA="300" endPos="50000" dist="29997" dir="5400000" sy="-100000" algn="bl" rotWithShape="0"/>
                </a:effectLst>
                <a:latin typeface="微軟正黑體" pitchFamily="34" charset="-120"/>
                <a:ea typeface="微軟正黑體" pitchFamily="34" charset="-120"/>
                <a:cs typeface="Arial" pitchFamily="34" charset="0"/>
              </a:rPr>
              <a:t> </a:t>
            </a:r>
            <a:r>
              <a:rPr kumimoji="0" lang="en-US" altLang="zh-TW" sz="1100" b="1" dirty="0">
                <a:effectLst>
                  <a:reflection blurRad="6350" stA="50000" endA="300" endPos="50000" dist="29997" dir="5400000" sy="-100000" algn="bl" rotWithShape="0"/>
                </a:effectLst>
                <a:latin typeface="微軟正黑體" pitchFamily="34" charset="-120"/>
                <a:ea typeface="微軟正黑體" pitchFamily="34" charset="-120"/>
                <a:cs typeface="Arial" pitchFamily="34" charset="0"/>
              </a:rPr>
              <a:t>MIRDC</a:t>
            </a:r>
            <a:r>
              <a:rPr kumimoji="0" lang="zh-TW" altLang="en-US" sz="1100" b="1" dirty="0">
                <a:solidFill>
                  <a:srgbClr val="0000FF"/>
                </a:solidFill>
                <a:effectLst>
                  <a:reflection blurRad="6350" stA="50000" endA="300" endPos="50000" dist="29997" dir="5400000" sy="-100000" algn="bl" rotWithShape="0"/>
                </a:effectLst>
                <a:latin typeface="微軟正黑體" pitchFamily="34" charset="-120"/>
                <a:ea typeface="微軟正黑體" pitchFamily="34" charset="-120"/>
                <a:cs typeface="Arial" pitchFamily="34" charset="0"/>
              </a:rPr>
              <a:t>醫療器材及光電設備處</a:t>
            </a:r>
            <a:r>
              <a:rPr kumimoji="0" lang="en-US" altLang="zh-TW" sz="1100" b="1" dirty="0">
                <a:solidFill>
                  <a:srgbClr val="0000FF"/>
                </a:solidFill>
                <a:effectLst>
                  <a:reflection blurRad="6350" stA="50000" endA="300" endPos="50000" dist="29997" dir="5400000" sy="-100000" algn="bl" rotWithShape="0"/>
                </a:effectLst>
                <a:latin typeface="微軟正黑體" pitchFamily="34" charset="-120"/>
                <a:ea typeface="微軟正黑體" pitchFamily="34" charset="-120"/>
                <a:cs typeface="Arial" pitchFamily="34" charset="0"/>
              </a:rPr>
              <a:t>_</a:t>
            </a:r>
            <a:r>
              <a:rPr kumimoji="0" lang="zh-TW" altLang="en-US" sz="1100" b="1" dirty="0">
                <a:solidFill>
                  <a:srgbClr val="0000FF"/>
                </a:solidFill>
                <a:effectLst>
                  <a:reflection blurRad="6350" stA="50000" endA="300" endPos="50000" dist="29997" dir="5400000" sy="-100000" algn="bl" rotWithShape="0"/>
                </a:effectLst>
                <a:latin typeface="微軟正黑體" pitchFamily="34" charset="-120"/>
                <a:ea typeface="微軟正黑體" pitchFamily="34" charset="-120"/>
                <a:cs typeface="Arial" pitchFamily="34" charset="0"/>
              </a:rPr>
              <a:t>醫材產業服務組                                                                                   </a:t>
            </a:r>
            <a:r>
              <a:rPr kumimoji="0" lang="en-US" altLang="zh-TW" sz="1100" b="1" dirty="0">
                <a:effectLst>
                  <a:reflection blurRad="6350" stA="50000" endA="300" endPos="50000" dist="29997" dir="5400000" sy="-100000" algn="bl" rotWithShape="0"/>
                </a:effectLst>
                <a:latin typeface="微軟正黑體" pitchFamily="34" charset="-120"/>
                <a:ea typeface="微軟正黑體" pitchFamily="34" charset="-120"/>
                <a:cs typeface="Arial" pitchFamily="34" charset="0"/>
              </a:rPr>
              <a:t>103</a:t>
            </a:r>
            <a:r>
              <a:rPr kumimoji="0" lang="zh-TW" altLang="en-US" sz="1100" b="1" dirty="0">
                <a:effectLst>
                  <a:reflection blurRad="6350" stA="50000" endA="300" endPos="50000" dist="29997" dir="5400000" sy="-100000" algn="bl" rotWithShape="0"/>
                </a:effectLst>
                <a:latin typeface="微軟正黑體" pitchFamily="34" charset="-120"/>
                <a:ea typeface="微軟正黑體" pitchFamily="34" charset="-120"/>
                <a:cs typeface="Arial" pitchFamily="34" charset="0"/>
              </a:rPr>
              <a:t>南部生技醫療器材產業聚落發展計畫</a:t>
            </a:r>
            <a:endParaRPr kumimoji="0" lang="zh-TW" altLang="en-US" sz="2000" dirty="0">
              <a:effectLst>
                <a:reflection blurRad="6350" stA="50000" endA="300" endPos="50000" dist="29997" dir="5400000" sy="-100000" algn="bl" rotWithShape="0"/>
              </a:effectLst>
              <a:latin typeface="Corbel" pitchFamily="34" charset="0"/>
              <a:ea typeface="+mn-ea"/>
              <a:cs typeface="Arial" pitchFamily="34" charset="0"/>
            </a:endParaRPr>
          </a:p>
        </p:txBody>
      </p:sp>
      <p:sp>
        <p:nvSpPr>
          <p:cNvPr id="7" name="AutoShape 7"/>
          <p:cNvSpPr>
            <a:spLocks noChangeArrowheads="1"/>
          </p:cNvSpPr>
          <p:nvPr userDrawn="1"/>
        </p:nvSpPr>
        <p:spPr bwMode="gray">
          <a:xfrm>
            <a:off x="93665" y="292082"/>
            <a:ext cx="611187" cy="493713"/>
          </a:xfrm>
          <a:prstGeom prst="hexagon">
            <a:avLst>
              <a:gd name="adj" fmla="val 28857"/>
              <a:gd name="vf" fmla="val 115470"/>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path path="circle">
              <a:fillToRect l="50000" t="50000" r="50000" b="50000"/>
            </a:path>
            <a:tileRect/>
          </a:gradFill>
          <a:ln w="9525">
            <a:solidFill>
              <a:schemeClr val="tx1"/>
            </a:solidFill>
            <a:miter lim="800000"/>
            <a:headEnd/>
            <a:tailEnd/>
          </a:ln>
        </p:spPr>
        <p:txBody>
          <a:bodyPr wrap="none" anchor="ctr"/>
          <a:lstStyle/>
          <a:p>
            <a:pPr algn="ctr" fontAlgn="auto">
              <a:spcBef>
                <a:spcPts val="0"/>
              </a:spcBef>
              <a:spcAft>
                <a:spcPts val="0"/>
              </a:spcAft>
              <a:defRPr/>
            </a:pPr>
            <a:endParaRPr kumimoji="0" lang="zh-TW" altLang="en-US" sz="1600" b="1" dirty="0">
              <a:solidFill>
                <a:schemeClr val="bg1"/>
              </a:solidFill>
              <a:latin typeface="微軟正黑體" pitchFamily="34" charset="-120"/>
              <a:ea typeface="微軟正黑體" pitchFamily="34" charset="-120"/>
            </a:endParaRPr>
          </a:p>
        </p:txBody>
      </p:sp>
      <p:sp>
        <p:nvSpPr>
          <p:cNvPr id="8" name="Line 12"/>
          <p:cNvSpPr>
            <a:spLocks noChangeShapeType="1"/>
          </p:cNvSpPr>
          <p:nvPr userDrawn="1"/>
        </p:nvSpPr>
        <p:spPr bwMode="auto">
          <a:xfrm>
            <a:off x="571500" y="785813"/>
            <a:ext cx="4333875" cy="0"/>
          </a:xfrm>
          <a:prstGeom prst="line">
            <a:avLst/>
          </a:prstGeom>
          <a:noFill/>
          <a:ln w="25400">
            <a:solidFill>
              <a:schemeClr val="accent4">
                <a:lumMod val="75000"/>
              </a:schemeClr>
            </a:solidFill>
            <a:prstDash val="sysDot"/>
            <a:round/>
            <a:headEnd/>
            <a:tailEnd type="oval" w="med" len="med"/>
          </a:ln>
        </p:spPr>
        <p:txBody>
          <a:bodyPr wrap="none" anchor="ctr"/>
          <a:lstStyle/>
          <a:p>
            <a:pPr fontAlgn="auto">
              <a:spcBef>
                <a:spcPts val="0"/>
              </a:spcBef>
              <a:spcAft>
                <a:spcPts val="0"/>
              </a:spcAft>
              <a:defRPr/>
            </a:pPr>
            <a:endParaRPr kumimoji="0" lang="zh-TW" altLang="en-US">
              <a:latin typeface="Arial" charset="0"/>
              <a:ea typeface="新細明體" charset="-120"/>
            </a:endParaRPr>
          </a:p>
        </p:txBody>
      </p:sp>
      <p:sp>
        <p:nvSpPr>
          <p:cNvPr id="12" name="副標題 2"/>
          <p:cNvSpPr>
            <a:spLocks noGrp="1"/>
          </p:cNvSpPr>
          <p:nvPr>
            <p:ph type="subTitle" idx="1"/>
          </p:nvPr>
        </p:nvSpPr>
        <p:spPr>
          <a:xfrm>
            <a:off x="5743630" y="357166"/>
            <a:ext cx="3400404" cy="428628"/>
          </a:xfrm>
        </p:spPr>
        <p:txBody>
          <a:bodyPr/>
          <a:lstStyle>
            <a:lvl1pPr marL="0" indent="0" algn="l">
              <a:buNone/>
              <a:defRPr b="1">
                <a:solidFill>
                  <a:schemeClr val="accent4">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smtClean="0"/>
              <a:t>按一下以編輯母片副標</a:t>
            </a:r>
            <a:endParaRPr lang="zh-TW" altLang="en-US" dirty="0"/>
          </a:p>
        </p:txBody>
      </p:sp>
      <p:sp>
        <p:nvSpPr>
          <p:cNvPr id="10" name="標題 1"/>
          <p:cNvSpPr>
            <a:spLocks noGrp="1"/>
          </p:cNvSpPr>
          <p:nvPr>
            <p:ph type="title"/>
          </p:nvPr>
        </p:nvSpPr>
        <p:spPr>
          <a:xfrm>
            <a:off x="714348" y="142876"/>
            <a:ext cx="5143536" cy="642918"/>
          </a:xfrm>
          <a:prstGeom prst="rect">
            <a:avLst/>
          </a:prstGeom>
        </p:spPr>
        <p:txBody>
          <a:bodyPr/>
          <a:lstStyle>
            <a:lvl1pPr algn="l">
              <a:defRPr b="1"/>
            </a:lvl1pPr>
          </a:lstStyle>
          <a:p>
            <a:r>
              <a:rPr lang="zh-TW" altLang="en-US" dirty="0" smtClean="0"/>
              <a:t>按一下以編輯母片標題樣式</a:t>
            </a:r>
            <a:endParaRPr lang="zh-TW" altLang="en-US" dirty="0"/>
          </a:p>
        </p:txBody>
      </p:sp>
      <p:sp>
        <p:nvSpPr>
          <p:cNvPr id="13" name="投影片編號版面配置區 3"/>
          <p:cNvSpPr txBox="1">
            <a:spLocks/>
          </p:cNvSpPr>
          <p:nvPr userDrawn="1"/>
        </p:nvSpPr>
        <p:spPr bwMode="auto">
          <a:xfrm>
            <a:off x="8598346" y="6524451"/>
            <a:ext cx="582166" cy="288925"/>
          </a:xfrm>
          <a:prstGeom prst="rect">
            <a:avLst/>
          </a:prstGeom>
          <a:noFill/>
          <a:ln w="9525">
            <a:noFill/>
            <a:miter lim="800000"/>
            <a:headEnd/>
            <a:tailEnd/>
          </a:ln>
        </p:spPr>
        <p:txBody>
          <a:bodyPr/>
          <a:lstStyle/>
          <a:p>
            <a:fld id="{54B741A0-1FC9-44CF-BACD-FC0864F4B7EC}" type="slidenum">
              <a:rPr lang="zh-TW" altLang="en-US"/>
              <a:pPr/>
              <a:t>‹#›</a:t>
            </a:fld>
            <a:endParaRPr lang="zh-TW" alt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1_空白">
    <p:spTree>
      <p:nvGrpSpPr>
        <p:cNvPr id="1" name=""/>
        <p:cNvGrpSpPr/>
        <p:nvPr/>
      </p:nvGrpSpPr>
      <p:grpSpPr>
        <a:xfrm>
          <a:off x="0" y="0"/>
          <a:ext cx="0" cy="0"/>
          <a:chOff x="0" y="0"/>
          <a:chExt cx="0" cy="0"/>
        </a:xfrm>
      </p:grpSpPr>
      <p:sp>
        <p:nvSpPr>
          <p:cNvPr id="2" name="Rectangle 16"/>
          <p:cNvSpPr>
            <a:spLocks noGrp="1"/>
          </p:cNvSpPr>
          <p:nvPr>
            <p:ph type="ftr" idx="10"/>
          </p:nvPr>
        </p:nvSpPr>
        <p:spPr>
          <a:xfrm>
            <a:off x="3124200" y="6248400"/>
            <a:ext cx="2895600" cy="457200"/>
          </a:xfrm>
          <a:prstGeom prst="rect">
            <a:avLst/>
          </a:prstGeom>
          <a:ln/>
        </p:spPr>
        <p:txBody>
          <a:bodyPr/>
          <a:lstStyle>
            <a:lvl1pPr>
              <a:defRPr/>
            </a:lvl1pPr>
          </a:lstStyle>
          <a:p>
            <a:pPr>
              <a:defRPr/>
            </a:pPr>
            <a:r>
              <a:rPr lang="en-US" altLang="zh-TW"/>
              <a:t>1</a:t>
            </a:r>
          </a:p>
        </p:txBody>
      </p:sp>
      <p:sp>
        <p:nvSpPr>
          <p:cNvPr id="3" name="Rectangle 17"/>
          <p:cNvSpPr>
            <a:spLocks noGrp="1"/>
          </p:cNvSpPr>
          <p:nvPr>
            <p:ph type="sldNum" idx="11"/>
          </p:nvPr>
        </p:nvSpPr>
        <p:spPr>
          <a:xfrm>
            <a:off x="8770419" y="6582415"/>
            <a:ext cx="404446" cy="288925"/>
          </a:xfrm>
          <a:prstGeom prst="rect">
            <a:avLst/>
          </a:prstGeom>
          <a:ln/>
        </p:spPr>
        <p:txBody>
          <a:bodyPr/>
          <a:lstStyle>
            <a:lvl1pPr>
              <a:defRPr/>
            </a:lvl1pPr>
          </a:lstStyle>
          <a:p>
            <a:pPr>
              <a:defRPr/>
            </a:pPr>
            <a:r>
              <a:rPr lang="en-US" altLang="zh-TW"/>
              <a:t>*</a:t>
            </a:r>
          </a:p>
        </p:txBody>
      </p:sp>
      <p:sp>
        <p:nvSpPr>
          <p:cNvPr id="4" name="Rectangle 18"/>
          <p:cNvSpPr>
            <a:spLocks noGrp="1"/>
          </p:cNvSpPr>
          <p:nvPr>
            <p:ph type="dt" idx="12"/>
          </p:nvPr>
        </p:nvSpPr>
        <p:spPr>
          <a:xfrm>
            <a:off x="457200" y="6245225"/>
            <a:ext cx="2133600" cy="476250"/>
          </a:xfrm>
          <a:prstGeom prst="rect">
            <a:avLst/>
          </a:prstGeom>
          <a:ln/>
        </p:spPr>
        <p:txBody>
          <a:bodyPr/>
          <a:lstStyle>
            <a:lvl1pPr>
              <a:defRPr/>
            </a:lvl1pPr>
          </a:lstStyle>
          <a:p>
            <a:pPr>
              <a:defRPr/>
            </a:pPr>
            <a:r>
              <a:rPr lang="zh-TW" altLang="en-US"/>
              <a:t>*</a:t>
            </a:r>
            <a:endParaRPr lang="en-US" altLang="zh-TW"/>
          </a:p>
        </p:txBody>
      </p:sp>
    </p:spTree>
    <p:extLst>
      <p:ext uri="{BB962C8B-B14F-4D97-AF65-F5344CB8AC3E}">
        <p14:creationId xmlns:p14="http://schemas.microsoft.com/office/powerpoint/2010/main" val="2193098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png"/><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圖片 10" descr="002.jpg"/>
          <p:cNvPicPr>
            <a:picLocks noChangeAspect="1"/>
          </p:cNvPicPr>
          <p:nvPr userDrawn="1"/>
        </p:nvPicPr>
        <p:blipFill>
          <a:blip r:embed="rId8" cstate="print"/>
          <a:srcRect/>
          <a:stretch>
            <a:fillRect/>
          </a:stretch>
        </p:blipFill>
        <p:spPr bwMode="auto">
          <a:xfrm>
            <a:off x="0" y="4929188"/>
            <a:ext cx="9144000" cy="1928812"/>
          </a:xfrm>
          <a:prstGeom prst="rect">
            <a:avLst/>
          </a:prstGeom>
          <a:noFill/>
          <a:ln w="9525">
            <a:noFill/>
            <a:miter lim="800000"/>
            <a:headEnd/>
            <a:tailEnd/>
          </a:ln>
        </p:spPr>
      </p:pic>
      <p:pic>
        <p:nvPicPr>
          <p:cNvPr id="1027" name="圖片 8" descr="002.jpg"/>
          <p:cNvPicPr>
            <a:picLocks noChangeAspect="1"/>
          </p:cNvPicPr>
          <p:nvPr userDrawn="1"/>
        </p:nvPicPr>
        <p:blipFill>
          <a:blip r:embed="rId9" cstate="print"/>
          <a:srcRect/>
          <a:stretch>
            <a:fillRect/>
          </a:stretch>
        </p:blipFill>
        <p:spPr bwMode="auto">
          <a:xfrm>
            <a:off x="0" y="0"/>
            <a:ext cx="9144000" cy="1214438"/>
          </a:xfrm>
          <a:prstGeom prst="rect">
            <a:avLst/>
          </a:prstGeom>
          <a:noFill/>
          <a:ln w="9525">
            <a:noFill/>
            <a:miter lim="800000"/>
            <a:headEnd/>
            <a:tailEnd/>
          </a:ln>
        </p:spPr>
      </p:pic>
      <p:sp>
        <p:nvSpPr>
          <p:cNvPr id="1028" name="文字版面配置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7" name="文字方塊 6"/>
          <p:cNvSpPr txBox="1"/>
          <p:nvPr userDrawn="1"/>
        </p:nvSpPr>
        <p:spPr>
          <a:xfrm>
            <a:off x="-32" y="6596414"/>
            <a:ext cx="8858312" cy="261610"/>
          </a:xfrm>
          <a:prstGeom prst="rect">
            <a:avLst/>
          </a:prstGeom>
          <a:noFill/>
          <a:effectLst>
            <a:reflection blurRad="6350" stA="50000" endA="300" endPos="38500" dist="50800" dir="5400000" sy="-100000" algn="bl" rotWithShape="0"/>
          </a:effectLst>
        </p:spPr>
        <p:txBody>
          <a:bodyPr>
            <a:spAutoFit/>
          </a:bodyPr>
          <a:lstStyle/>
          <a:p>
            <a:pPr fontAlgn="auto">
              <a:spcBef>
                <a:spcPts val="0"/>
              </a:spcBef>
              <a:spcAft>
                <a:spcPts val="0"/>
              </a:spcAft>
              <a:defRPr/>
            </a:pPr>
            <a:r>
              <a:rPr kumimoji="0" lang="zh-TW" altLang="en-US" sz="1100" b="1" dirty="0">
                <a:effectLst>
                  <a:reflection blurRad="6350" stA="50000" endA="300" endPos="50000" dist="29997" dir="5400000" sy="-100000" algn="bl" rotWithShape="0"/>
                </a:effectLst>
                <a:latin typeface="微軟正黑體" pitchFamily="34" charset="-120"/>
                <a:ea typeface="微軟正黑體" pitchFamily="34" charset="-120"/>
                <a:cs typeface="Arial" pitchFamily="34" charset="0"/>
              </a:rPr>
              <a:t>         </a:t>
            </a:r>
            <a:r>
              <a:rPr kumimoji="0" lang="en-US" altLang="zh-TW" sz="1100" b="1" dirty="0">
                <a:effectLst>
                  <a:reflection blurRad="6350" stA="50000" endA="300" endPos="50000" dist="29997" dir="5400000" sy="-100000" algn="bl" rotWithShape="0"/>
                </a:effectLst>
                <a:latin typeface="微軟正黑體" pitchFamily="34" charset="-120"/>
                <a:ea typeface="微軟正黑體" pitchFamily="34" charset="-120"/>
                <a:cs typeface="Arial" pitchFamily="34" charset="0"/>
              </a:rPr>
              <a:t>MIRDC</a:t>
            </a:r>
            <a:r>
              <a:rPr kumimoji="0" lang="zh-TW" altLang="en-US" sz="1100" b="1" dirty="0">
                <a:solidFill>
                  <a:srgbClr val="0000FF"/>
                </a:solidFill>
                <a:effectLst>
                  <a:reflection blurRad="6350" stA="50000" endA="300" endPos="50000" dist="29997" dir="5400000" sy="-100000" algn="bl" rotWithShape="0"/>
                </a:effectLst>
                <a:latin typeface="微軟正黑體" pitchFamily="34" charset="-120"/>
                <a:ea typeface="微軟正黑體" pitchFamily="34" charset="-120"/>
                <a:cs typeface="Arial" pitchFamily="34" charset="0"/>
              </a:rPr>
              <a:t>醫療器材及光電設備處</a:t>
            </a:r>
            <a:r>
              <a:rPr kumimoji="0" lang="en-US" altLang="zh-TW" sz="1100" b="1" dirty="0">
                <a:solidFill>
                  <a:srgbClr val="0000FF"/>
                </a:solidFill>
                <a:effectLst>
                  <a:reflection blurRad="6350" stA="50000" endA="300" endPos="50000" dist="29997" dir="5400000" sy="-100000" algn="bl" rotWithShape="0"/>
                </a:effectLst>
                <a:latin typeface="微軟正黑體" pitchFamily="34" charset="-120"/>
                <a:ea typeface="微軟正黑體" pitchFamily="34" charset="-120"/>
                <a:cs typeface="Arial" pitchFamily="34" charset="0"/>
              </a:rPr>
              <a:t>_</a:t>
            </a:r>
            <a:r>
              <a:rPr kumimoji="0" lang="zh-TW" altLang="en-US" sz="1100" b="1" dirty="0">
                <a:solidFill>
                  <a:srgbClr val="0000FF"/>
                </a:solidFill>
                <a:effectLst>
                  <a:reflection blurRad="6350" stA="50000" endA="300" endPos="50000" dist="29997" dir="5400000" sy="-100000" algn="bl" rotWithShape="0"/>
                </a:effectLst>
                <a:latin typeface="微軟正黑體" pitchFamily="34" charset="-120"/>
                <a:ea typeface="微軟正黑體" pitchFamily="34" charset="-120"/>
                <a:cs typeface="Arial" pitchFamily="34" charset="0"/>
              </a:rPr>
              <a:t>醫材產業服務組                                                                                    </a:t>
            </a:r>
            <a:r>
              <a:rPr kumimoji="0" lang="en-US" altLang="zh-TW" sz="1100" b="1" dirty="0">
                <a:effectLst>
                  <a:reflection blurRad="6350" stA="50000" endA="300" endPos="50000" dist="29997" dir="5400000" sy="-100000" algn="bl" rotWithShape="0"/>
                </a:effectLst>
                <a:latin typeface="微軟正黑體" pitchFamily="34" charset="-120"/>
                <a:ea typeface="微軟正黑體" pitchFamily="34" charset="-120"/>
                <a:cs typeface="Arial" pitchFamily="34" charset="0"/>
              </a:rPr>
              <a:t>103</a:t>
            </a:r>
            <a:r>
              <a:rPr kumimoji="0" lang="zh-TW" altLang="en-US" sz="1100" b="1" dirty="0">
                <a:effectLst>
                  <a:reflection blurRad="6350" stA="50000" endA="300" endPos="50000" dist="29997" dir="5400000" sy="-100000" algn="bl" rotWithShape="0"/>
                </a:effectLst>
                <a:latin typeface="微軟正黑體" pitchFamily="34" charset="-120"/>
                <a:ea typeface="微軟正黑體" pitchFamily="34" charset="-120"/>
                <a:cs typeface="Arial" pitchFamily="34" charset="0"/>
              </a:rPr>
              <a:t>南部生技醫療器材產業聚落發展計畫</a:t>
            </a:r>
            <a:endParaRPr kumimoji="0" lang="zh-TW" altLang="en-US" sz="2000" dirty="0">
              <a:effectLst>
                <a:reflection blurRad="6350" stA="50000" endA="300" endPos="50000" dist="29997" dir="5400000" sy="-100000" algn="bl" rotWithShape="0"/>
              </a:effectLst>
              <a:latin typeface="Corbel" pitchFamily="34" charset="0"/>
              <a:ea typeface="+mn-ea"/>
              <a:cs typeface="Arial" pitchFamily="34" charset="0"/>
            </a:endParaRPr>
          </a:p>
        </p:txBody>
      </p:sp>
      <p:pic>
        <p:nvPicPr>
          <p:cNvPr id="1030" name="Picture 2" descr="C:\Documents and Settings\m961148\My Documents\My Pictures\中心LOGO.bmp"/>
          <p:cNvPicPr>
            <a:picLocks noChangeAspect="1" noChangeArrowheads="1"/>
          </p:cNvPicPr>
          <p:nvPr userDrawn="1"/>
        </p:nvPicPr>
        <p:blipFill>
          <a:blip r:embed="rId10" cstate="print"/>
          <a:srcRect/>
          <a:stretch>
            <a:fillRect/>
          </a:stretch>
        </p:blipFill>
        <p:spPr bwMode="auto">
          <a:xfrm>
            <a:off x="69850" y="6570663"/>
            <a:ext cx="287338" cy="287337"/>
          </a:xfrm>
          <a:prstGeom prst="rect">
            <a:avLst/>
          </a:prstGeom>
          <a:noFill/>
          <a:ln w="9525">
            <a:noFill/>
            <a:miter lim="800000"/>
            <a:headEnd/>
            <a:tailEnd/>
          </a:ln>
        </p:spPr>
      </p:pic>
      <p:pic>
        <p:nvPicPr>
          <p:cNvPr id="8" name="圖片 10" descr="園區logo去背.gif"/>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7452320" y="1"/>
            <a:ext cx="1691680" cy="401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投影片編號版面配置區 3"/>
          <p:cNvSpPr txBox="1">
            <a:spLocks/>
          </p:cNvSpPr>
          <p:nvPr userDrawn="1"/>
        </p:nvSpPr>
        <p:spPr bwMode="auto">
          <a:xfrm>
            <a:off x="8670354" y="6524451"/>
            <a:ext cx="582166" cy="288925"/>
          </a:xfrm>
          <a:prstGeom prst="rect">
            <a:avLst/>
          </a:prstGeom>
          <a:noFill/>
          <a:ln w="9525">
            <a:noFill/>
            <a:miter lim="800000"/>
            <a:headEnd/>
            <a:tailEnd/>
          </a:ln>
        </p:spPr>
        <p:txBody>
          <a:bodyPr/>
          <a:lstStyle/>
          <a:p>
            <a:fld id="{54B741A0-1FC9-44CF-BACD-FC0864F4B7EC}" type="slidenum">
              <a:rPr lang="zh-TW" altLang="en-US"/>
              <a:pPr/>
              <a:t>‹#›</a:t>
            </a:fld>
            <a:endParaRPr lang="zh-TW" altLang="en-US" dirty="0"/>
          </a:p>
        </p:txBody>
      </p:sp>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2" r:id="rId6"/>
  </p:sldLayoutIdLst>
  <p:timing>
    <p:tnLst>
      <p:par>
        <p:cTn id="1" dur="indefinite" restart="never" nodeType="tmRoot"/>
      </p:par>
    </p:tnLst>
  </p:timing>
  <p:hf hdr="0" ftr="0" dt="0"/>
  <p:txStyles>
    <p:titleStyle>
      <a:lvl1pPr algn="ctr" rtl="0" eaLnBrk="0" fontAlgn="base" hangingPunct="0">
        <a:spcBef>
          <a:spcPct val="0"/>
        </a:spcBef>
        <a:spcAft>
          <a:spcPct val="0"/>
        </a:spcAft>
        <a:defRPr sz="32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32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32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32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32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3200">
          <a:solidFill>
            <a:schemeClr val="tx1"/>
          </a:solidFill>
          <a:latin typeface="微軟正黑體" pitchFamily="34" charset="-120"/>
          <a:ea typeface="微軟正黑體" pitchFamily="34" charset="-120"/>
        </a:defRPr>
      </a:lvl6pPr>
      <a:lvl7pPr marL="914400" algn="ctr" rtl="0" fontAlgn="base">
        <a:spcBef>
          <a:spcPct val="0"/>
        </a:spcBef>
        <a:spcAft>
          <a:spcPct val="0"/>
        </a:spcAft>
        <a:defRPr sz="3200">
          <a:solidFill>
            <a:schemeClr val="tx1"/>
          </a:solidFill>
          <a:latin typeface="微軟正黑體" pitchFamily="34" charset="-120"/>
          <a:ea typeface="微軟正黑體" pitchFamily="34" charset="-120"/>
        </a:defRPr>
      </a:lvl7pPr>
      <a:lvl8pPr marL="1371600" algn="ctr" rtl="0" fontAlgn="base">
        <a:spcBef>
          <a:spcPct val="0"/>
        </a:spcBef>
        <a:spcAft>
          <a:spcPct val="0"/>
        </a:spcAft>
        <a:defRPr sz="3200">
          <a:solidFill>
            <a:schemeClr val="tx1"/>
          </a:solidFill>
          <a:latin typeface="微軟正黑體" pitchFamily="34" charset="-120"/>
          <a:ea typeface="微軟正黑體" pitchFamily="34" charset="-120"/>
        </a:defRPr>
      </a:lvl8pPr>
      <a:lvl9pPr marL="1828800" algn="ctr" rtl="0" fontAlgn="base">
        <a:spcBef>
          <a:spcPct val="0"/>
        </a:spcBef>
        <a:spcAft>
          <a:spcPct val="0"/>
        </a:spcAft>
        <a:defRPr sz="3200">
          <a:solidFill>
            <a:schemeClr val="tx1"/>
          </a:solidFill>
          <a:latin typeface="微軟正黑體" pitchFamily="34" charset="-120"/>
          <a:ea typeface="微軟正黑體" pitchFamily="34" charset="-120"/>
        </a:defRPr>
      </a:lvl9pPr>
    </p:titleStyle>
    <p:bodyStyle>
      <a:lvl1pPr marL="342900" indent="-342900" algn="l" rtl="0" eaLnBrk="0" fontAlgn="base" hangingPunct="0">
        <a:spcBef>
          <a:spcPct val="20000"/>
        </a:spcBef>
        <a:spcAft>
          <a:spcPct val="0"/>
        </a:spcAft>
        <a:buFont typeface="Arial" pitchFamily="34" charset="0"/>
        <a:buChar char="•"/>
        <a:defRPr sz="2000" kern="1200">
          <a:solidFill>
            <a:schemeClr val="tx1"/>
          </a:solidFill>
          <a:latin typeface="微軟正黑體" pitchFamily="34" charset="-120"/>
          <a:ea typeface="微軟正黑體" pitchFamily="34" charset="-120"/>
          <a:cs typeface="+mn-cs"/>
        </a:defRPr>
      </a:lvl1pPr>
      <a:lvl2pPr marL="742950" indent="-285750" algn="l" rtl="0" eaLnBrk="0" fontAlgn="base" hangingPunct="0">
        <a:spcBef>
          <a:spcPct val="20000"/>
        </a:spcBef>
        <a:spcAft>
          <a:spcPct val="0"/>
        </a:spcAft>
        <a:buFont typeface="Arial" pitchFamily="34" charset="0"/>
        <a:buChar char="–"/>
        <a:defRPr sz="2000" kern="1200">
          <a:solidFill>
            <a:schemeClr val="tx1"/>
          </a:solidFill>
          <a:latin typeface="微軟正黑體" pitchFamily="34" charset="-120"/>
          <a:ea typeface="微軟正黑體" pitchFamily="34" charset="-120"/>
          <a:cs typeface="+mn-cs"/>
        </a:defRPr>
      </a:lvl2pPr>
      <a:lvl3pPr marL="1143000" indent="-228600" algn="l" rtl="0" eaLnBrk="0" fontAlgn="base" hangingPunct="0">
        <a:spcBef>
          <a:spcPct val="20000"/>
        </a:spcBef>
        <a:spcAft>
          <a:spcPct val="0"/>
        </a:spcAft>
        <a:buFont typeface="Arial" pitchFamily="34" charset="0"/>
        <a:buChar char="•"/>
        <a:defRPr sz="2000" kern="1200">
          <a:solidFill>
            <a:schemeClr val="tx1"/>
          </a:solidFill>
          <a:latin typeface="微軟正黑體" pitchFamily="34" charset="-120"/>
          <a:ea typeface="微軟正黑體" pitchFamily="34" charset="-120"/>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微軟正黑體" pitchFamily="34" charset="-120"/>
          <a:ea typeface="微軟正黑體" pitchFamily="34" charset="-120"/>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微軟正黑體" pitchFamily="34" charset="-120"/>
          <a:ea typeface="微軟正黑體"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矩形 2"/>
          <p:cNvSpPr>
            <a:spLocks noChangeArrowheads="1"/>
          </p:cNvSpPr>
          <p:nvPr/>
        </p:nvSpPr>
        <p:spPr bwMode="auto">
          <a:xfrm>
            <a:off x="468313" y="1700213"/>
            <a:ext cx="8278812" cy="2308324"/>
          </a:xfrm>
          <a:prstGeom prst="rect">
            <a:avLst/>
          </a:prstGeom>
          <a:noFill/>
          <a:ln w="9525">
            <a:noFill/>
            <a:miter lim="800000"/>
            <a:headEnd/>
            <a:tailEnd/>
          </a:ln>
        </p:spPr>
        <p:txBody>
          <a:bodyPr>
            <a:spAutoFit/>
          </a:bodyPr>
          <a:lstStyle/>
          <a:p>
            <a:pPr algn="ctr"/>
            <a:r>
              <a:rPr lang="zh-TW" altLang="en-US" sz="3600" b="1" dirty="0">
                <a:solidFill>
                  <a:srgbClr val="993300"/>
                </a:solidFill>
                <a:latin typeface="微軟正黑體" pitchFamily="34" charset="-120"/>
                <a:ea typeface="微軟正黑體" pitchFamily="34" charset="-120"/>
              </a:rPr>
              <a:t>南部生技醫療器材產業聚落發展計畫</a:t>
            </a:r>
            <a:endParaRPr lang="en-US" altLang="zh-TW" sz="3600" b="1" dirty="0">
              <a:solidFill>
                <a:srgbClr val="993300"/>
              </a:solidFill>
              <a:latin typeface="微軟正黑體" pitchFamily="34" charset="-120"/>
              <a:ea typeface="微軟正黑體" pitchFamily="34" charset="-120"/>
            </a:endParaRPr>
          </a:p>
          <a:p>
            <a:pPr algn="ctr"/>
            <a:endParaRPr lang="en-US" altLang="zh-TW" sz="3600" b="1" dirty="0">
              <a:solidFill>
                <a:srgbClr val="993300"/>
              </a:solidFill>
              <a:latin typeface="微軟正黑體" pitchFamily="34" charset="-120"/>
              <a:ea typeface="微軟正黑體" pitchFamily="34" charset="-120"/>
            </a:endParaRPr>
          </a:p>
          <a:p>
            <a:pPr algn="ctr"/>
            <a:r>
              <a:rPr lang="zh-TW" altLang="en-US" sz="3600" b="1" dirty="0">
                <a:solidFill>
                  <a:srgbClr val="993300"/>
                </a:solidFill>
                <a:latin typeface="微軟正黑體" pitchFamily="34" charset="-120"/>
                <a:ea typeface="微軟正黑體" pitchFamily="34" charset="-120"/>
              </a:rPr>
              <a:t>醫材創新技術</a:t>
            </a:r>
            <a:r>
              <a:rPr lang="zh-TW" altLang="en-US" sz="3600" b="1" dirty="0" smtClean="0">
                <a:solidFill>
                  <a:srgbClr val="993300"/>
                </a:solidFill>
                <a:latin typeface="微軟正黑體" pitchFamily="34" charset="-120"/>
                <a:ea typeface="微軟正黑體" pitchFamily="34" charset="-120"/>
              </a:rPr>
              <a:t>媒合會暨</a:t>
            </a:r>
            <a:r>
              <a:rPr lang="zh-TW" altLang="en-US" sz="3600" b="1" dirty="0">
                <a:solidFill>
                  <a:srgbClr val="993300"/>
                </a:solidFill>
                <a:latin typeface="微軟正黑體" pitchFamily="34" charset="-120"/>
                <a:ea typeface="微軟正黑體" pitchFamily="34" charset="-120"/>
              </a:rPr>
              <a:t>上市前服務簽約儀式</a:t>
            </a:r>
          </a:p>
        </p:txBody>
      </p:sp>
      <p:sp>
        <p:nvSpPr>
          <p:cNvPr id="10244" name="矩形 2"/>
          <p:cNvSpPr>
            <a:spLocks noChangeArrowheads="1"/>
          </p:cNvSpPr>
          <p:nvPr/>
        </p:nvSpPr>
        <p:spPr bwMode="auto">
          <a:xfrm>
            <a:off x="900113" y="4221163"/>
            <a:ext cx="7577137" cy="954087"/>
          </a:xfrm>
          <a:prstGeom prst="rect">
            <a:avLst/>
          </a:prstGeom>
          <a:noFill/>
          <a:ln w="9525">
            <a:noFill/>
            <a:miter lim="800000"/>
            <a:headEnd/>
            <a:tailEnd/>
          </a:ln>
        </p:spPr>
        <p:txBody>
          <a:bodyPr>
            <a:spAutoFit/>
          </a:bodyPr>
          <a:lstStyle/>
          <a:p>
            <a:pPr algn="ctr"/>
            <a:endParaRPr lang="zh-TW" altLang="en-US" sz="2800" b="1" dirty="0">
              <a:solidFill>
                <a:srgbClr val="990099"/>
              </a:solidFill>
              <a:latin typeface="微軟正黑體" pitchFamily="34" charset="-120"/>
              <a:ea typeface="微軟正黑體" pitchFamily="34" charset="-120"/>
            </a:endParaRPr>
          </a:p>
          <a:p>
            <a:pPr algn="ctr"/>
            <a:r>
              <a:rPr lang="zh-TW" altLang="en-US" sz="2800" b="1" dirty="0">
                <a:solidFill>
                  <a:srgbClr val="990099"/>
                </a:solidFill>
                <a:latin typeface="微軟正黑體" pitchFamily="34" charset="-120"/>
                <a:ea typeface="微軟正黑體" pitchFamily="34" charset="-120"/>
              </a:rPr>
              <a:t>預計辦理</a:t>
            </a:r>
            <a:r>
              <a:rPr lang="zh-TW" altLang="en-US" sz="2800" b="1" dirty="0" smtClean="0">
                <a:solidFill>
                  <a:srgbClr val="990099"/>
                </a:solidFill>
                <a:latin typeface="微軟正黑體" pitchFamily="34" charset="-120"/>
                <a:ea typeface="微軟正黑體" pitchFamily="34" charset="-120"/>
              </a:rPr>
              <a:t>時間：</a:t>
            </a:r>
            <a:r>
              <a:rPr lang="en-US" altLang="zh-TW" sz="2800" b="1" dirty="0" smtClean="0">
                <a:solidFill>
                  <a:srgbClr val="990099"/>
                </a:solidFill>
                <a:latin typeface="微軟正黑體" pitchFamily="34" charset="-120"/>
                <a:ea typeface="微軟正黑體" pitchFamily="34" charset="-120"/>
              </a:rPr>
              <a:t>103</a:t>
            </a:r>
            <a:r>
              <a:rPr lang="zh-TW" altLang="en-US" sz="2800" b="1" dirty="0" smtClean="0">
                <a:solidFill>
                  <a:srgbClr val="990099"/>
                </a:solidFill>
                <a:latin typeface="微軟正黑體" pitchFamily="34" charset="-120"/>
                <a:ea typeface="微軟正黑體" pitchFamily="34" charset="-120"/>
              </a:rPr>
              <a:t>年</a:t>
            </a:r>
            <a:r>
              <a:rPr lang="en-US" altLang="zh-TW" sz="2800" b="1" dirty="0" smtClean="0">
                <a:solidFill>
                  <a:srgbClr val="990099"/>
                </a:solidFill>
                <a:latin typeface="微軟正黑體" pitchFamily="34" charset="-120"/>
                <a:ea typeface="微軟正黑體" pitchFamily="34" charset="-120"/>
              </a:rPr>
              <a:t>07</a:t>
            </a:r>
            <a:r>
              <a:rPr lang="zh-TW" altLang="en-US" sz="2800" b="1" dirty="0" smtClean="0">
                <a:solidFill>
                  <a:srgbClr val="990099"/>
                </a:solidFill>
                <a:latin typeface="微軟正黑體" pitchFamily="34" charset="-120"/>
                <a:ea typeface="微軟正黑體" pitchFamily="34" charset="-120"/>
              </a:rPr>
              <a:t>月</a:t>
            </a:r>
            <a:r>
              <a:rPr lang="en-US" altLang="zh-TW" sz="2800" b="1" dirty="0" smtClean="0">
                <a:solidFill>
                  <a:srgbClr val="990099"/>
                </a:solidFill>
                <a:latin typeface="微軟正黑體" pitchFamily="34" charset="-120"/>
                <a:ea typeface="微軟正黑體" pitchFamily="34" charset="-120"/>
              </a:rPr>
              <a:t>03</a:t>
            </a:r>
            <a:r>
              <a:rPr lang="zh-TW" altLang="en-US" sz="2800" b="1" dirty="0" smtClean="0">
                <a:solidFill>
                  <a:srgbClr val="990099"/>
                </a:solidFill>
                <a:latin typeface="微軟正黑體" pitchFamily="34" charset="-120"/>
                <a:ea typeface="微軟正黑體" pitchFamily="34" charset="-120"/>
              </a:rPr>
              <a:t>日</a:t>
            </a:r>
            <a:endParaRPr lang="zh-TW" altLang="en-US" sz="2800" b="1" dirty="0">
              <a:solidFill>
                <a:srgbClr val="990099"/>
              </a:solidFill>
              <a:latin typeface="微軟正黑體" pitchFamily="34" charset="-120"/>
              <a:ea typeface="微軟正黑體" pitchFamily="34" charset="-120"/>
            </a:endParaRPr>
          </a:p>
        </p:txBody>
      </p:sp>
    </p:spTree>
    <p:extLst>
      <p:ext uri="{BB962C8B-B14F-4D97-AF65-F5344CB8AC3E}">
        <p14:creationId xmlns:p14="http://schemas.microsoft.com/office/powerpoint/2010/main" val="41025145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副標題 4"/>
          <p:cNvSpPr>
            <a:spLocks noGrp="1"/>
          </p:cNvSpPr>
          <p:nvPr>
            <p:ph type="subTitle" idx="1"/>
          </p:nvPr>
        </p:nvSpPr>
        <p:spPr>
          <a:xfrm>
            <a:off x="5004048" y="404664"/>
            <a:ext cx="3400404" cy="428628"/>
          </a:xfrm>
        </p:spPr>
        <p:txBody>
          <a:bodyPr/>
          <a:lstStyle/>
          <a:p>
            <a:r>
              <a:rPr lang="zh-TW" altLang="en-US" dirty="0"/>
              <a:t>高雄醫學大學</a:t>
            </a:r>
          </a:p>
        </p:txBody>
      </p:sp>
      <p:sp>
        <p:nvSpPr>
          <p:cNvPr id="5" name="標題 1"/>
          <p:cNvSpPr>
            <a:spLocks noGrp="1"/>
          </p:cNvSpPr>
          <p:nvPr>
            <p:ph type="title"/>
          </p:nvPr>
        </p:nvSpPr>
        <p:spPr>
          <a:xfrm>
            <a:off x="714348" y="142876"/>
            <a:ext cx="5143536" cy="642918"/>
          </a:xfrm>
        </p:spPr>
        <p:txBody>
          <a:bodyPr/>
          <a:lstStyle/>
          <a:p>
            <a:r>
              <a:rPr lang="zh-TW" altLang="en-US" dirty="0" smtClean="0"/>
              <a:t>專利盤點</a:t>
            </a:r>
            <a:endParaRPr lang="zh-TW" altLang="en-US" dirty="0"/>
          </a:p>
        </p:txBody>
      </p:sp>
      <p:sp>
        <p:nvSpPr>
          <p:cNvPr id="10" name="文字方塊 9"/>
          <p:cNvSpPr txBox="1"/>
          <p:nvPr/>
        </p:nvSpPr>
        <p:spPr>
          <a:xfrm>
            <a:off x="459488" y="5827330"/>
            <a:ext cx="5955476" cy="369332"/>
          </a:xfrm>
          <a:prstGeom prst="rect">
            <a:avLst/>
          </a:prstGeom>
          <a:noFill/>
        </p:spPr>
        <p:txBody>
          <a:bodyPr wrap="none" rtlCol="0">
            <a:spAutoFit/>
          </a:bodyPr>
          <a:lstStyle/>
          <a:p>
            <a:r>
              <a:rPr lang="zh-TW" altLang="en-US" b="1" dirty="0" smtClean="0"/>
              <a:t>相關盤點，依照齒科、骨科、其他領域分類，如附件所示</a:t>
            </a:r>
            <a:endParaRPr lang="zh-TW" altLang="en-US" b="1" dirty="0"/>
          </a:p>
        </p:txBody>
      </p:sp>
      <p:graphicFrame>
        <p:nvGraphicFramePr>
          <p:cNvPr id="12" name="表格 11"/>
          <p:cNvGraphicFramePr>
            <a:graphicFrameLocks noGrp="1"/>
          </p:cNvGraphicFramePr>
          <p:nvPr>
            <p:extLst>
              <p:ext uri="{D42A27DB-BD31-4B8C-83A1-F6EECF244321}">
                <p14:modId xmlns:p14="http://schemas.microsoft.com/office/powerpoint/2010/main" val="2327615945"/>
              </p:ext>
            </p:extLst>
          </p:nvPr>
        </p:nvGraphicFramePr>
        <p:xfrm>
          <a:off x="459488" y="1124744"/>
          <a:ext cx="8229600" cy="3340769"/>
        </p:xfrm>
        <a:graphic>
          <a:graphicData uri="http://schemas.openxmlformats.org/drawingml/2006/table">
            <a:tbl>
              <a:tblPr firstRow="1">
                <a:tableStyleId>{35758FB7-9AC5-4552-8A53-C91805E547FA}</a:tableStyleId>
              </a:tblPr>
              <a:tblGrid>
                <a:gridCol w="944160"/>
                <a:gridCol w="2342042"/>
                <a:gridCol w="765170"/>
                <a:gridCol w="622203"/>
                <a:gridCol w="1780026"/>
                <a:gridCol w="1775999"/>
              </a:tblGrid>
              <a:tr h="213685">
                <a:tc gridSpan="6">
                  <a:txBody>
                    <a:bodyPr/>
                    <a:lstStyle/>
                    <a:p>
                      <a:pPr algn="ctr" fontAlgn="ctr"/>
                      <a:r>
                        <a:rPr lang="zh-TW" altLang="en-US" sz="1400" u="none" strike="noStrike">
                          <a:effectLst/>
                        </a:rPr>
                        <a:t>醫用植入物領域相關專利技術</a:t>
                      </a:r>
                      <a:endParaRPr lang="zh-TW" altLang="en-US" sz="1400" b="0" i="0" u="none" strike="noStrike">
                        <a:solidFill>
                          <a:srgbClr val="000000"/>
                        </a:solidFill>
                        <a:effectLst/>
                        <a:latin typeface="微軟正黑體"/>
                      </a:endParaRPr>
                    </a:p>
                  </a:txBody>
                  <a:tcPr marL="8219" marR="8219" marT="8219"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376414">
                <a:tc rowSpan="8">
                  <a:txBody>
                    <a:bodyPr/>
                    <a:lstStyle/>
                    <a:p>
                      <a:pPr algn="ctr" fontAlgn="ctr"/>
                      <a:r>
                        <a:rPr lang="zh-TW" altLang="en-US" sz="1400" u="none" strike="noStrike">
                          <a:effectLst/>
                        </a:rPr>
                        <a:t>高雄醫學大學相關專利</a:t>
                      </a:r>
                      <a:endParaRPr lang="zh-TW" altLang="en-US" sz="1400" b="0" i="0" u="none" strike="noStrike">
                        <a:solidFill>
                          <a:srgbClr val="000000"/>
                        </a:solidFill>
                        <a:effectLst/>
                        <a:latin typeface="微軟正黑體"/>
                      </a:endParaRPr>
                    </a:p>
                  </a:txBody>
                  <a:tcPr marL="8219" marR="8219" marT="8219" marB="0" vert="eaVert" anchor="ctr"/>
                </a:tc>
                <a:tc>
                  <a:txBody>
                    <a:bodyPr/>
                    <a:lstStyle/>
                    <a:p>
                      <a:pPr algn="ctr" fontAlgn="ctr"/>
                      <a:r>
                        <a:rPr lang="zh-TW" altLang="en-US" sz="1400" u="none" strike="noStrike">
                          <a:effectLst/>
                        </a:rPr>
                        <a:t>專利名稱</a:t>
                      </a:r>
                      <a:endParaRPr lang="zh-TW" altLang="en-US" sz="1400" b="0" i="0" u="none" strike="noStrike">
                        <a:solidFill>
                          <a:srgbClr val="000000"/>
                        </a:solidFill>
                        <a:effectLst/>
                        <a:latin typeface="微軟正黑體"/>
                      </a:endParaRPr>
                    </a:p>
                  </a:txBody>
                  <a:tcPr marL="8219" marR="8219" marT="8219" marB="0" anchor="ctr"/>
                </a:tc>
                <a:tc>
                  <a:txBody>
                    <a:bodyPr/>
                    <a:lstStyle/>
                    <a:p>
                      <a:pPr algn="ctr" fontAlgn="ctr"/>
                      <a:r>
                        <a:rPr lang="zh-TW" altLang="en-US" sz="1400" u="none" strike="noStrike">
                          <a:effectLst/>
                        </a:rPr>
                        <a:t>國家</a:t>
                      </a:r>
                      <a:endParaRPr lang="zh-TW" altLang="en-US" sz="1400" b="0" i="0" u="none" strike="noStrike">
                        <a:solidFill>
                          <a:srgbClr val="000000"/>
                        </a:solidFill>
                        <a:effectLst/>
                        <a:latin typeface="微軟正黑體"/>
                      </a:endParaRPr>
                    </a:p>
                  </a:txBody>
                  <a:tcPr marL="8219" marR="8219" marT="8219" marB="0" anchor="ctr"/>
                </a:tc>
                <a:tc>
                  <a:txBody>
                    <a:bodyPr/>
                    <a:lstStyle/>
                    <a:p>
                      <a:pPr algn="ctr" fontAlgn="ctr"/>
                      <a:r>
                        <a:rPr lang="zh-TW" altLang="en-US" sz="1400" u="none" strike="noStrike">
                          <a:effectLst/>
                        </a:rPr>
                        <a:t>專利類別</a:t>
                      </a:r>
                      <a:endParaRPr lang="zh-TW" altLang="en-US" sz="1400" b="0" i="0" u="none" strike="noStrike">
                        <a:solidFill>
                          <a:srgbClr val="000000"/>
                        </a:solidFill>
                        <a:effectLst/>
                        <a:latin typeface="微軟正黑體"/>
                      </a:endParaRPr>
                    </a:p>
                  </a:txBody>
                  <a:tcPr marL="8219" marR="8219" marT="8219" marB="0" anchor="ctr"/>
                </a:tc>
                <a:tc>
                  <a:txBody>
                    <a:bodyPr/>
                    <a:lstStyle/>
                    <a:p>
                      <a:pPr algn="ctr" fontAlgn="ctr"/>
                      <a:r>
                        <a:rPr lang="zh-TW" altLang="en-US" sz="1400" u="none" strike="noStrike">
                          <a:effectLst/>
                        </a:rPr>
                        <a:t>專利證號</a:t>
                      </a:r>
                      <a:r>
                        <a:rPr lang="en-US" altLang="zh-TW" sz="1400" u="none" strike="noStrike">
                          <a:effectLst/>
                        </a:rPr>
                        <a:t>/</a:t>
                      </a:r>
                      <a:r>
                        <a:rPr lang="zh-TW" altLang="en-US" sz="1400" u="none" strike="noStrike">
                          <a:effectLst/>
                        </a:rPr>
                        <a:t>公開號</a:t>
                      </a:r>
                      <a:endParaRPr lang="zh-TW" altLang="en-US" sz="1400" b="1" i="0" u="none" strike="noStrike">
                        <a:solidFill>
                          <a:srgbClr val="000000"/>
                        </a:solidFill>
                        <a:effectLst/>
                        <a:latin typeface="微軟正黑體"/>
                      </a:endParaRPr>
                    </a:p>
                  </a:txBody>
                  <a:tcPr marL="8219" marR="8219" marT="8219" marB="0" anchor="ctr"/>
                </a:tc>
                <a:tc>
                  <a:txBody>
                    <a:bodyPr/>
                    <a:lstStyle/>
                    <a:p>
                      <a:pPr algn="l" fontAlgn="ctr"/>
                      <a:r>
                        <a:rPr lang="zh-TW" altLang="en-US" sz="1400" u="none" strike="noStrike">
                          <a:effectLst/>
                        </a:rPr>
                        <a:t>專利擁有者</a:t>
                      </a:r>
                      <a:endParaRPr lang="zh-TW" altLang="en-US" sz="1400" b="0" i="0" u="none" strike="noStrike">
                        <a:solidFill>
                          <a:srgbClr val="000000"/>
                        </a:solidFill>
                        <a:effectLst/>
                        <a:latin typeface="微軟正黑體"/>
                      </a:endParaRPr>
                    </a:p>
                  </a:txBody>
                  <a:tcPr marL="8219" marR="8219" marT="8219" marB="0" anchor="ctr"/>
                </a:tc>
              </a:tr>
              <a:tr h="410932">
                <a:tc vMerge="1">
                  <a:txBody>
                    <a:bodyPr/>
                    <a:lstStyle/>
                    <a:p>
                      <a:endParaRPr lang="zh-TW" altLang="en-US"/>
                    </a:p>
                  </a:txBody>
                  <a:tcPr/>
                </a:tc>
                <a:tc>
                  <a:txBody>
                    <a:bodyPr/>
                    <a:lstStyle/>
                    <a:p>
                      <a:pPr algn="l" fontAlgn="ctr"/>
                      <a:r>
                        <a:rPr lang="zh-TW" altLang="en-US" sz="1400" u="none" strike="noStrike">
                          <a:effectLst/>
                        </a:rPr>
                        <a:t>適用於膺復牙科之氧化鋯坯體的製造方法</a:t>
                      </a:r>
                      <a:endParaRPr lang="zh-TW" altLang="en-US" sz="1400" b="0" i="0" u="none" strike="noStrike">
                        <a:solidFill>
                          <a:srgbClr val="000000"/>
                        </a:solidFill>
                        <a:effectLst/>
                        <a:latin typeface="微軟正黑體"/>
                      </a:endParaRPr>
                    </a:p>
                  </a:txBody>
                  <a:tcPr marL="8219" marR="8219" marT="8219" marB="0" anchor="ctr"/>
                </a:tc>
                <a:tc>
                  <a:txBody>
                    <a:bodyPr/>
                    <a:lstStyle/>
                    <a:p>
                      <a:pPr algn="l" fontAlgn="ctr"/>
                      <a:r>
                        <a:rPr lang="zh-TW" altLang="en-US" sz="1400" u="none" strike="noStrike">
                          <a:effectLst/>
                        </a:rPr>
                        <a:t>中華民國</a:t>
                      </a:r>
                      <a:endParaRPr lang="zh-TW" altLang="en-US" sz="1400" b="0" i="0" u="none" strike="noStrike">
                        <a:solidFill>
                          <a:srgbClr val="000000"/>
                        </a:solidFill>
                        <a:effectLst/>
                        <a:latin typeface="微軟正黑體"/>
                      </a:endParaRPr>
                    </a:p>
                  </a:txBody>
                  <a:tcPr marL="8219" marR="8219" marT="8219" marB="0" anchor="ctr"/>
                </a:tc>
                <a:tc>
                  <a:txBody>
                    <a:bodyPr/>
                    <a:lstStyle/>
                    <a:p>
                      <a:pPr algn="ctr" fontAlgn="ctr"/>
                      <a:r>
                        <a:rPr lang="zh-TW" altLang="en-US" sz="1400" u="none" strike="noStrike">
                          <a:effectLst/>
                        </a:rPr>
                        <a:t>發明</a:t>
                      </a:r>
                      <a:endParaRPr lang="zh-TW" altLang="en-US" sz="1400" b="0" i="0" u="none" strike="noStrike">
                        <a:solidFill>
                          <a:srgbClr val="000000"/>
                        </a:solidFill>
                        <a:effectLst/>
                        <a:latin typeface="微軟正黑體"/>
                      </a:endParaRPr>
                    </a:p>
                  </a:txBody>
                  <a:tcPr marL="8219" marR="8219" marT="8219" marB="0" anchor="ctr"/>
                </a:tc>
                <a:tc>
                  <a:txBody>
                    <a:bodyPr/>
                    <a:lstStyle/>
                    <a:p>
                      <a:pPr algn="l" fontAlgn="ctr"/>
                      <a:r>
                        <a:rPr lang="en-US" altLang="zh-TW" sz="1400" u="none" strike="noStrike">
                          <a:effectLst/>
                        </a:rPr>
                        <a:t>102110594 </a:t>
                      </a:r>
                      <a:endParaRPr lang="en-US" altLang="zh-TW" sz="1400" b="0" i="0" u="none" strike="noStrike">
                        <a:solidFill>
                          <a:srgbClr val="000000"/>
                        </a:solidFill>
                        <a:effectLst/>
                        <a:latin typeface="微軟正黑體"/>
                      </a:endParaRPr>
                    </a:p>
                  </a:txBody>
                  <a:tcPr marL="8219" marR="8219" marT="8219" marB="0" anchor="ctr"/>
                </a:tc>
                <a:tc>
                  <a:txBody>
                    <a:bodyPr/>
                    <a:lstStyle/>
                    <a:p>
                      <a:pPr algn="l" fontAlgn="ctr"/>
                      <a:r>
                        <a:rPr lang="zh-TW" altLang="en-US" sz="1400" u="none" strike="noStrike">
                          <a:effectLst/>
                        </a:rPr>
                        <a:t>王木琴 黃宏欣 王兆祥 陳克恭 李惠娥 藍鼎勳 </a:t>
                      </a:r>
                      <a:endParaRPr lang="zh-TW" altLang="en-US" sz="1400" b="0" i="0" u="none" strike="noStrike">
                        <a:solidFill>
                          <a:srgbClr val="000000"/>
                        </a:solidFill>
                        <a:effectLst/>
                        <a:latin typeface="微軟正黑體"/>
                      </a:endParaRPr>
                    </a:p>
                  </a:txBody>
                  <a:tcPr marL="8219" marR="8219" marT="8219" marB="0" anchor="ctr"/>
                </a:tc>
              </a:tr>
              <a:tr h="560511">
                <a:tc vMerge="1">
                  <a:txBody>
                    <a:bodyPr/>
                    <a:lstStyle/>
                    <a:p>
                      <a:endParaRPr lang="zh-TW" altLang="en-US"/>
                    </a:p>
                  </a:txBody>
                  <a:tcPr/>
                </a:tc>
                <a:tc>
                  <a:txBody>
                    <a:bodyPr/>
                    <a:lstStyle/>
                    <a:p>
                      <a:pPr algn="l" fontAlgn="ctr"/>
                      <a:r>
                        <a:rPr lang="zh-TW" altLang="en-US" sz="1400" u="none" strike="noStrike">
                          <a:effectLst/>
                        </a:rPr>
                        <a:t>氧化鋯坯體的著色方法</a:t>
                      </a:r>
                      <a:endParaRPr lang="zh-TW" altLang="en-US" sz="1400" b="0" i="0" u="none" strike="noStrike">
                        <a:solidFill>
                          <a:srgbClr val="000000"/>
                        </a:solidFill>
                        <a:effectLst/>
                        <a:latin typeface="微軟正黑體"/>
                      </a:endParaRPr>
                    </a:p>
                  </a:txBody>
                  <a:tcPr marL="8219" marR="8219" marT="8219" marB="0" anchor="ctr"/>
                </a:tc>
                <a:tc>
                  <a:txBody>
                    <a:bodyPr/>
                    <a:lstStyle/>
                    <a:p>
                      <a:pPr algn="l" fontAlgn="ctr"/>
                      <a:r>
                        <a:rPr lang="zh-TW" altLang="en-US" sz="1400" u="none" strike="noStrike">
                          <a:effectLst/>
                        </a:rPr>
                        <a:t>中華民國</a:t>
                      </a:r>
                      <a:endParaRPr lang="zh-TW" altLang="en-US" sz="1400" b="0" i="0" u="none" strike="noStrike">
                        <a:solidFill>
                          <a:srgbClr val="000000"/>
                        </a:solidFill>
                        <a:effectLst/>
                        <a:latin typeface="微軟正黑體"/>
                      </a:endParaRPr>
                    </a:p>
                  </a:txBody>
                  <a:tcPr marL="8219" marR="8219" marT="8219" marB="0" anchor="ctr"/>
                </a:tc>
                <a:tc>
                  <a:txBody>
                    <a:bodyPr/>
                    <a:lstStyle/>
                    <a:p>
                      <a:pPr algn="ctr" fontAlgn="ctr"/>
                      <a:r>
                        <a:rPr lang="zh-TW" altLang="en-US" sz="1400" u="none" strike="noStrike">
                          <a:effectLst/>
                        </a:rPr>
                        <a:t>發明</a:t>
                      </a:r>
                      <a:endParaRPr lang="zh-TW" altLang="en-US" sz="1400" b="0" i="0" u="none" strike="noStrike">
                        <a:solidFill>
                          <a:srgbClr val="000000"/>
                        </a:solidFill>
                        <a:effectLst/>
                        <a:latin typeface="微軟正黑體"/>
                      </a:endParaRPr>
                    </a:p>
                  </a:txBody>
                  <a:tcPr marL="8219" marR="8219" marT="8219" marB="0" anchor="ctr"/>
                </a:tc>
                <a:tc>
                  <a:txBody>
                    <a:bodyPr/>
                    <a:lstStyle/>
                    <a:p>
                      <a:pPr algn="l" fontAlgn="ctr"/>
                      <a:r>
                        <a:rPr lang="en-US" altLang="zh-TW" sz="1400" u="none" strike="noStrike">
                          <a:effectLst/>
                        </a:rPr>
                        <a:t>102110593 </a:t>
                      </a:r>
                      <a:endParaRPr lang="en-US" altLang="zh-TW" sz="1400" b="0" i="0" u="none" strike="noStrike">
                        <a:solidFill>
                          <a:srgbClr val="000000"/>
                        </a:solidFill>
                        <a:effectLst/>
                        <a:latin typeface="微軟正黑體"/>
                      </a:endParaRPr>
                    </a:p>
                  </a:txBody>
                  <a:tcPr marL="8219" marR="8219" marT="8219" marB="0" anchor="ctr"/>
                </a:tc>
                <a:tc>
                  <a:txBody>
                    <a:bodyPr/>
                    <a:lstStyle/>
                    <a:p>
                      <a:pPr algn="l" fontAlgn="ctr"/>
                      <a:r>
                        <a:rPr lang="zh-TW" altLang="en-US" sz="1400" u="none" strike="noStrike">
                          <a:effectLst/>
                        </a:rPr>
                        <a:t>王木琴 黃宏欣 楊國和 顏峰霖 柯宏慧 楊偉志 蔡佳展 </a:t>
                      </a:r>
                      <a:endParaRPr lang="zh-TW" altLang="en-US" sz="1400" b="0" i="0" u="none" strike="noStrike">
                        <a:solidFill>
                          <a:srgbClr val="000000"/>
                        </a:solidFill>
                        <a:effectLst/>
                        <a:latin typeface="微軟正黑體"/>
                      </a:endParaRPr>
                    </a:p>
                  </a:txBody>
                  <a:tcPr marL="8219" marR="8219" marT="8219" marB="0" anchor="ctr"/>
                </a:tc>
              </a:tr>
              <a:tr h="205466">
                <a:tc vMerge="1">
                  <a:txBody>
                    <a:bodyPr/>
                    <a:lstStyle/>
                    <a:p>
                      <a:endParaRPr lang="zh-TW" altLang="en-US"/>
                    </a:p>
                  </a:txBody>
                  <a:tcPr/>
                </a:tc>
                <a:tc rowSpan="2">
                  <a:txBody>
                    <a:bodyPr/>
                    <a:lstStyle/>
                    <a:p>
                      <a:pPr algn="l" fontAlgn="ctr"/>
                      <a:r>
                        <a:rPr lang="zh-TW" altLang="en-US" sz="1400" u="none" strike="noStrike">
                          <a:effectLst/>
                        </a:rPr>
                        <a:t>以溫感水膠製備含多孔性陶瓷組合物的方法</a:t>
                      </a:r>
                      <a:endParaRPr lang="zh-TW" altLang="en-US" sz="1400" b="0" i="0" u="none" strike="noStrike">
                        <a:solidFill>
                          <a:srgbClr val="000000"/>
                        </a:solidFill>
                        <a:effectLst/>
                        <a:latin typeface="微軟正黑體"/>
                      </a:endParaRPr>
                    </a:p>
                  </a:txBody>
                  <a:tcPr marL="8219" marR="8219" marT="8219" marB="0" anchor="ctr"/>
                </a:tc>
                <a:tc>
                  <a:txBody>
                    <a:bodyPr/>
                    <a:lstStyle/>
                    <a:p>
                      <a:pPr algn="l" fontAlgn="ctr"/>
                      <a:r>
                        <a:rPr lang="zh-TW" altLang="en-US" sz="1400" u="none" strike="noStrike">
                          <a:effectLst/>
                        </a:rPr>
                        <a:t>美國</a:t>
                      </a:r>
                      <a:endParaRPr lang="zh-TW" altLang="en-US" sz="1400" b="0" i="0" u="none" strike="noStrike">
                        <a:solidFill>
                          <a:srgbClr val="000000"/>
                        </a:solidFill>
                        <a:effectLst/>
                        <a:latin typeface="微軟正黑體"/>
                      </a:endParaRPr>
                    </a:p>
                  </a:txBody>
                  <a:tcPr marL="8219" marR="8219" marT="8219" marB="0" anchor="ctr"/>
                </a:tc>
                <a:tc rowSpan="2">
                  <a:txBody>
                    <a:bodyPr/>
                    <a:lstStyle/>
                    <a:p>
                      <a:pPr algn="ctr" fontAlgn="ctr"/>
                      <a:r>
                        <a:rPr lang="zh-TW" altLang="en-US" sz="1400" u="none" strike="noStrike">
                          <a:effectLst/>
                        </a:rPr>
                        <a:t>發明</a:t>
                      </a:r>
                      <a:endParaRPr lang="zh-TW" altLang="en-US" sz="1400" b="0" i="0" u="none" strike="noStrike">
                        <a:solidFill>
                          <a:srgbClr val="000000"/>
                        </a:solidFill>
                        <a:effectLst/>
                        <a:latin typeface="微軟正黑體"/>
                      </a:endParaRPr>
                    </a:p>
                  </a:txBody>
                  <a:tcPr marL="8219" marR="8219" marT="8219" marB="0" anchor="ctr"/>
                </a:tc>
                <a:tc>
                  <a:txBody>
                    <a:bodyPr/>
                    <a:lstStyle/>
                    <a:p>
                      <a:pPr algn="l" fontAlgn="ctr"/>
                      <a:r>
                        <a:rPr lang="en-US" altLang="zh-TW" sz="1400" u="none" strike="noStrike">
                          <a:effectLst/>
                        </a:rPr>
                        <a:t>13/080,960</a:t>
                      </a:r>
                      <a:endParaRPr lang="en-US" altLang="zh-TW" sz="1400" b="0" i="0" u="none" strike="noStrike">
                        <a:solidFill>
                          <a:srgbClr val="000000"/>
                        </a:solidFill>
                        <a:effectLst/>
                        <a:latin typeface="微軟正黑體"/>
                      </a:endParaRPr>
                    </a:p>
                  </a:txBody>
                  <a:tcPr marL="8219" marR="8219" marT="8219" marB="0" anchor="ctr"/>
                </a:tc>
                <a:tc rowSpan="2">
                  <a:txBody>
                    <a:bodyPr/>
                    <a:lstStyle/>
                    <a:p>
                      <a:pPr algn="l" fontAlgn="ctr"/>
                      <a:r>
                        <a:rPr lang="zh-TW" altLang="en-US" sz="1400" u="none" strike="noStrike">
                          <a:effectLst/>
                        </a:rPr>
                        <a:t>王志光 何美泠 傅尹志 王國照 張瑞根 </a:t>
                      </a:r>
                      <a:endParaRPr lang="zh-TW" altLang="en-US" sz="1400" b="0" i="0" u="none" strike="noStrike">
                        <a:solidFill>
                          <a:srgbClr val="000000"/>
                        </a:solidFill>
                        <a:effectLst/>
                        <a:latin typeface="微軟正黑體"/>
                      </a:endParaRPr>
                    </a:p>
                  </a:txBody>
                  <a:tcPr marL="8219" marR="8219" marT="8219" marB="0" anchor="ctr"/>
                </a:tc>
              </a:tr>
              <a:tr h="205466">
                <a:tc vMerge="1">
                  <a:txBody>
                    <a:bodyPr/>
                    <a:lstStyle/>
                    <a:p>
                      <a:endParaRPr lang="zh-TW" altLang="en-US"/>
                    </a:p>
                  </a:txBody>
                  <a:tcPr/>
                </a:tc>
                <a:tc vMerge="1">
                  <a:txBody>
                    <a:bodyPr/>
                    <a:lstStyle/>
                    <a:p>
                      <a:endParaRPr lang="zh-TW" altLang="en-US"/>
                    </a:p>
                  </a:txBody>
                  <a:tcPr/>
                </a:tc>
                <a:tc>
                  <a:txBody>
                    <a:bodyPr/>
                    <a:lstStyle/>
                    <a:p>
                      <a:pPr algn="l" fontAlgn="ctr"/>
                      <a:r>
                        <a:rPr lang="zh-TW" altLang="en-US" sz="1400" u="none" strike="noStrike">
                          <a:effectLst/>
                        </a:rPr>
                        <a:t>中華民國</a:t>
                      </a:r>
                      <a:endParaRPr lang="zh-TW" altLang="en-US" sz="1400" b="0" i="0" u="none" strike="noStrike">
                        <a:solidFill>
                          <a:srgbClr val="000000"/>
                        </a:solidFill>
                        <a:effectLst/>
                        <a:latin typeface="微軟正黑體"/>
                      </a:endParaRPr>
                    </a:p>
                  </a:txBody>
                  <a:tcPr marL="8219" marR="8219" marT="8219" marB="0" anchor="ctr"/>
                </a:tc>
                <a:tc vMerge="1">
                  <a:txBody>
                    <a:bodyPr/>
                    <a:lstStyle/>
                    <a:p>
                      <a:endParaRPr lang="zh-TW" altLang="en-US"/>
                    </a:p>
                  </a:txBody>
                  <a:tcPr/>
                </a:tc>
                <a:tc>
                  <a:txBody>
                    <a:bodyPr/>
                    <a:lstStyle/>
                    <a:p>
                      <a:pPr algn="l" fontAlgn="ctr"/>
                      <a:r>
                        <a:rPr lang="en-US" sz="1400" u="none" strike="noStrike">
                          <a:effectLst/>
                        </a:rPr>
                        <a:t>I411595</a:t>
                      </a:r>
                      <a:endParaRPr lang="en-US" sz="1400" b="0" i="0" u="none" strike="noStrike">
                        <a:solidFill>
                          <a:srgbClr val="000000"/>
                        </a:solidFill>
                        <a:effectLst/>
                        <a:latin typeface="微軟正黑體"/>
                      </a:endParaRPr>
                    </a:p>
                  </a:txBody>
                  <a:tcPr marL="8219" marR="8219" marT="8219" marB="0" anchor="ctr"/>
                </a:tc>
                <a:tc vMerge="1">
                  <a:txBody>
                    <a:bodyPr/>
                    <a:lstStyle/>
                    <a:p>
                      <a:endParaRPr lang="zh-TW" altLang="en-US"/>
                    </a:p>
                  </a:txBody>
                  <a:tcPr/>
                </a:tc>
              </a:tr>
              <a:tr h="376414">
                <a:tc vMerge="1">
                  <a:txBody>
                    <a:bodyPr/>
                    <a:lstStyle/>
                    <a:p>
                      <a:endParaRPr lang="zh-TW" altLang="en-US"/>
                    </a:p>
                  </a:txBody>
                  <a:tcPr/>
                </a:tc>
                <a:tc>
                  <a:txBody>
                    <a:bodyPr/>
                    <a:lstStyle/>
                    <a:p>
                      <a:pPr algn="l" fontAlgn="ctr"/>
                      <a:r>
                        <a:rPr lang="zh-TW" altLang="en-US" sz="1400" u="none" strike="noStrike">
                          <a:effectLst/>
                        </a:rPr>
                        <a:t>中醫電針機之微型化設計</a:t>
                      </a:r>
                      <a:endParaRPr lang="zh-TW" altLang="en-US" sz="1400" b="0" i="0" u="none" strike="noStrike">
                        <a:solidFill>
                          <a:srgbClr val="000000"/>
                        </a:solidFill>
                        <a:effectLst/>
                        <a:latin typeface="微軟正黑體"/>
                      </a:endParaRPr>
                    </a:p>
                  </a:txBody>
                  <a:tcPr marL="8219" marR="8219" marT="8219" marB="0" anchor="ctr"/>
                </a:tc>
                <a:tc>
                  <a:txBody>
                    <a:bodyPr/>
                    <a:lstStyle/>
                    <a:p>
                      <a:pPr algn="l" fontAlgn="ctr"/>
                      <a:r>
                        <a:rPr lang="zh-TW" altLang="en-US" sz="1400" u="none" strike="noStrike">
                          <a:effectLst/>
                        </a:rPr>
                        <a:t>中華民國</a:t>
                      </a:r>
                      <a:endParaRPr lang="zh-TW" altLang="en-US" sz="1400" b="0" i="0" u="none" strike="noStrike">
                        <a:solidFill>
                          <a:srgbClr val="000000"/>
                        </a:solidFill>
                        <a:effectLst/>
                        <a:latin typeface="微軟正黑體"/>
                      </a:endParaRPr>
                    </a:p>
                  </a:txBody>
                  <a:tcPr marL="8219" marR="8219" marT="8219" marB="0" anchor="ctr"/>
                </a:tc>
                <a:tc>
                  <a:txBody>
                    <a:bodyPr/>
                    <a:lstStyle/>
                    <a:p>
                      <a:pPr algn="ctr" fontAlgn="ctr"/>
                      <a:r>
                        <a:rPr lang="zh-TW" altLang="en-US" sz="1400" u="none" strike="noStrike">
                          <a:effectLst/>
                        </a:rPr>
                        <a:t>新型</a:t>
                      </a:r>
                      <a:endParaRPr lang="zh-TW" altLang="en-US" sz="1400" b="0" i="0" u="none" strike="noStrike">
                        <a:solidFill>
                          <a:srgbClr val="000000"/>
                        </a:solidFill>
                        <a:effectLst/>
                        <a:latin typeface="微軟正黑體"/>
                      </a:endParaRPr>
                    </a:p>
                  </a:txBody>
                  <a:tcPr marL="8219" marR="8219" marT="8219" marB="0" anchor="ctr"/>
                </a:tc>
                <a:tc>
                  <a:txBody>
                    <a:bodyPr/>
                    <a:lstStyle/>
                    <a:p>
                      <a:pPr algn="l" fontAlgn="ctr"/>
                      <a:r>
                        <a:rPr lang="en-US" sz="1400" u="none" strike="noStrike">
                          <a:effectLst/>
                        </a:rPr>
                        <a:t>M442149</a:t>
                      </a:r>
                      <a:endParaRPr lang="en-US" sz="1400" b="0" i="0" u="none" strike="noStrike">
                        <a:solidFill>
                          <a:srgbClr val="000000"/>
                        </a:solidFill>
                        <a:effectLst/>
                        <a:latin typeface="微軟正黑體"/>
                      </a:endParaRPr>
                    </a:p>
                  </a:txBody>
                  <a:tcPr marL="8219" marR="8219" marT="8219" marB="0" anchor="ctr"/>
                </a:tc>
                <a:tc>
                  <a:txBody>
                    <a:bodyPr/>
                    <a:lstStyle/>
                    <a:p>
                      <a:pPr algn="l" fontAlgn="ctr"/>
                      <a:r>
                        <a:rPr lang="zh-TW" altLang="en-US" sz="1400" u="none" strike="noStrike">
                          <a:effectLst/>
                        </a:rPr>
                        <a:t>田育彰 楊明慧 黃英峰 廖彥齊 </a:t>
                      </a:r>
                      <a:endParaRPr lang="zh-TW" altLang="en-US" sz="1400" b="0" i="0" u="none" strike="noStrike">
                        <a:solidFill>
                          <a:srgbClr val="000000"/>
                        </a:solidFill>
                        <a:effectLst/>
                        <a:latin typeface="微軟正黑體"/>
                      </a:endParaRPr>
                    </a:p>
                  </a:txBody>
                  <a:tcPr marL="8219" marR="8219" marT="8219" marB="0" anchor="ctr"/>
                </a:tc>
              </a:tr>
              <a:tr h="205466">
                <a:tc vMerge="1">
                  <a:txBody>
                    <a:bodyPr/>
                    <a:lstStyle/>
                    <a:p>
                      <a:endParaRPr lang="zh-TW" altLang="en-US"/>
                    </a:p>
                  </a:txBody>
                  <a:tcPr/>
                </a:tc>
                <a:tc rowSpan="2">
                  <a:txBody>
                    <a:bodyPr/>
                    <a:lstStyle/>
                    <a:p>
                      <a:pPr algn="l" fontAlgn="ctr"/>
                      <a:r>
                        <a:rPr lang="zh-TW" altLang="en-US" sz="1400" u="none" strike="noStrike">
                          <a:effectLst/>
                        </a:rPr>
                        <a:t>具礦質親和能力之多歧狀胜肽構型</a:t>
                      </a:r>
                      <a:endParaRPr lang="zh-TW" altLang="en-US" sz="1400" b="0" i="0" u="none" strike="noStrike">
                        <a:solidFill>
                          <a:srgbClr val="000000"/>
                        </a:solidFill>
                        <a:effectLst/>
                        <a:latin typeface="微軟正黑體"/>
                      </a:endParaRPr>
                    </a:p>
                  </a:txBody>
                  <a:tcPr marL="8219" marR="8219" marT="8219" marB="0" anchor="ctr"/>
                </a:tc>
                <a:tc>
                  <a:txBody>
                    <a:bodyPr/>
                    <a:lstStyle/>
                    <a:p>
                      <a:pPr algn="l" fontAlgn="ctr"/>
                      <a:r>
                        <a:rPr lang="zh-TW" altLang="en-US" sz="1400" u="none" strike="noStrike">
                          <a:effectLst/>
                        </a:rPr>
                        <a:t>美國</a:t>
                      </a:r>
                      <a:endParaRPr lang="zh-TW" altLang="en-US" sz="1400" b="0" i="0" u="none" strike="noStrike">
                        <a:solidFill>
                          <a:srgbClr val="000000"/>
                        </a:solidFill>
                        <a:effectLst/>
                        <a:latin typeface="微軟正黑體"/>
                      </a:endParaRPr>
                    </a:p>
                  </a:txBody>
                  <a:tcPr marL="8219" marR="8219" marT="8219" marB="0" anchor="ctr"/>
                </a:tc>
                <a:tc>
                  <a:txBody>
                    <a:bodyPr/>
                    <a:lstStyle/>
                    <a:p>
                      <a:pPr algn="ctr" fontAlgn="ctr"/>
                      <a:r>
                        <a:rPr lang="zh-TW" altLang="en-US" sz="1400" u="none" strike="noStrike">
                          <a:effectLst/>
                        </a:rPr>
                        <a:t>發明</a:t>
                      </a:r>
                      <a:endParaRPr lang="zh-TW" altLang="en-US" sz="1400" b="0" i="0" u="none" strike="noStrike">
                        <a:solidFill>
                          <a:srgbClr val="000000"/>
                        </a:solidFill>
                        <a:effectLst/>
                        <a:latin typeface="微軟正黑體"/>
                      </a:endParaRPr>
                    </a:p>
                  </a:txBody>
                  <a:tcPr marL="8219" marR="8219" marT="8219" marB="0" anchor="ctr"/>
                </a:tc>
                <a:tc>
                  <a:txBody>
                    <a:bodyPr/>
                    <a:lstStyle/>
                    <a:p>
                      <a:pPr algn="l" fontAlgn="ctr"/>
                      <a:r>
                        <a:rPr lang="en-US" altLang="zh-TW" sz="1400" u="none" strike="noStrike">
                          <a:effectLst/>
                        </a:rPr>
                        <a:t>13/278,844</a:t>
                      </a:r>
                      <a:endParaRPr lang="en-US" altLang="zh-TW" sz="1400" b="0" i="0" u="none" strike="noStrike">
                        <a:solidFill>
                          <a:srgbClr val="000000"/>
                        </a:solidFill>
                        <a:effectLst/>
                        <a:latin typeface="微軟正黑體"/>
                      </a:endParaRPr>
                    </a:p>
                  </a:txBody>
                  <a:tcPr marL="8219" marR="8219" marT="8219" marB="0" anchor="ctr"/>
                </a:tc>
                <a:tc rowSpan="2">
                  <a:txBody>
                    <a:bodyPr/>
                    <a:lstStyle/>
                    <a:p>
                      <a:pPr algn="l" fontAlgn="ctr"/>
                      <a:r>
                        <a:rPr lang="zh-TW" altLang="en-US" sz="1400" u="none" strike="noStrike">
                          <a:effectLst/>
                        </a:rPr>
                        <a:t>陳惠亭 謝光展 張瑞根 王國照 傅尹志 何美泠 曾誠齊 </a:t>
                      </a:r>
                      <a:endParaRPr lang="zh-TW" altLang="en-US" sz="1400" b="0" i="0" u="none" strike="noStrike">
                        <a:solidFill>
                          <a:srgbClr val="000000"/>
                        </a:solidFill>
                        <a:effectLst/>
                        <a:latin typeface="微軟正黑體"/>
                      </a:endParaRPr>
                    </a:p>
                  </a:txBody>
                  <a:tcPr marL="8219" marR="8219" marT="8219" marB="0" anchor="ctr"/>
                </a:tc>
              </a:tr>
              <a:tr h="501337">
                <a:tc vMerge="1">
                  <a:txBody>
                    <a:bodyPr/>
                    <a:lstStyle/>
                    <a:p>
                      <a:endParaRPr lang="zh-TW" altLang="en-US"/>
                    </a:p>
                  </a:txBody>
                  <a:tcPr/>
                </a:tc>
                <a:tc vMerge="1">
                  <a:txBody>
                    <a:bodyPr/>
                    <a:lstStyle/>
                    <a:p>
                      <a:endParaRPr lang="zh-TW" altLang="en-US"/>
                    </a:p>
                  </a:txBody>
                  <a:tcPr/>
                </a:tc>
                <a:tc>
                  <a:txBody>
                    <a:bodyPr/>
                    <a:lstStyle/>
                    <a:p>
                      <a:pPr algn="l" fontAlgn="ctr"/>
                      <a:r>
                        <a:rPr lang="zh-TW" altLang="en-US" sz="1400" u="none" strike="noStrike">
                          <a:effectLst/>
                        </a:rPr>
                        <a:t>中華民國</a:t>
                      </a:r>
                      <a:endParaRPr lang="zh-TW" altLang="en-US" sz="1400" b="0" i="0" u="none" strike="noStrike">
                        <a:solidFill>
                          <a:srgbClr val="000000"/>
                        </a:solidFill>
                        <a:effectLst/>
                        <a:latin typeface="微軟正黑體"/>
                      </a:endParaRPr>
                    </a:p>
                  </a:txBody>
                  <a:tcPr marL="8219" marR="8219" marT="8219" marB="0" anchor="ctr"/>
                </a:tc>
                <a:tc>
                  <a:txBody>
                    <a:bodyPr/>
                    <a:lstStyle/>
                    <a:p>
                      <a:pPr algn="ctr" fontAlgn="ctr"/>
                      <a:r>
                        <a:rPr lang="zh-TW" altLang="en-US" sz="1400" u="none" strike="noStrike">
                          <a:effectLst/>
                        </a:rPr>
                        <a:t>發明</a:t>
                      </a:r>
                      <a:endParaRPr lang="zh-TW" altLang="en-US" sz="1400" b="0" i="0" u="none" strike="noStrike">
                        <a:solidFill>
                          <a:srgbClr val="000000"/>
                        </a:solidFill>
                        <a:effectLst/>
                        <a:latin typeface="微軟正黑體"/>
                      </a:endParaRPr>
                    </a:p>
                  </a:txBody>
                  <a:tcPr marL="8219" marR="8219" marT="8219" marB="0" anchor="ctr"/>
                </a:tc>
                <a:tc>
                  <a:txBody>
                    <a:bodyPr/>
                    <a:lstStyle/>
                    <a:p>
                      <a:pPr algn="l" fontAlgn="ctr"/>
                      <a:r>
                        <a:rPr lang="en-US" altLang="zh-TW" sz="1400" u="none" strike="noStrike" dirty="0">
                          <a:effectLst/>
                        </a:rPr>
                        <a:t>100113984 </a:t>
                      </a:r>
                      <a:endParaRPr lang="en-US" altLang="zh-TW" sz="1400" b="0" i="0" u="none" strike="noStrike" dirty="0">
                        <a:solidFill>
                          <a:srgbClr val="000000"/>
                        </a:solidFill>
                        <a:effectLst/>
                        <a:latin typeface="微軟正黑體"/>
                      </a:endParaRPr>
                    </a:p>
                  </a:txBody>
                  <a:tcPr marL="8219" marR="8219" marT="8219" marB="0" anchor="ctr"/>
                </a:tc>
                <a:tc vMerge="1">
                  <a:txBody>
                    <a:bodyPr/>
                    <a:lstStyle/>
                    <a:p>
                      <a:endParaRPr lang="zh-TW" altLang="en-US"/>
                    </a:p>
                  </a:txBody>
                  <a:tcPr/>
                </a:tc>
              </a:tr>
            </a:tbl>
          </a:graphicData>
        </a:graphic>
      </p:graphicFrame>
    </p:spTree>
    <p:extLst>
      <p:ext uri="{BB962C8B-B14F-4D97-AF65-F5344CB8AC3E}">
        <p14:creationId xmlns:p14="http://schemas.microsoft.com/office/powerpoint/2010/main" val="23985084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a:spLocks noGrp="1"/>
          </p:cNvSpPr>
          <p:nvPr>
            <p:ph type="title"/>
          </p:nvPr>
        </p:nvSpPr>
        <p:spPr/>
        <p:txBody>
          <a:bodyPr/>
          <a:lstStyle/>
          <a:p>
            <a:r>
              <a:rPr lang="zh-TW" altLang="en-US" dirty="0" smtClean="0"/>
              <a:t>專利盤點</a:t>
            </a:r>
            <a:endParaRPr lang="zh-TW" altLang="en-US" dirty="0"/>
          </a:p>
        </p:txBody>
      </p:sp>
      <p:sp>
        <p:nvSpPr>
          <p:cNvPr id="7" name="副標題 4"/>
          <p:cNvSpPr>
            <a:spLocks noGrp="1"/>
          </p:cNvSpPr>
          <p:nvPr>
            <p:ph type="subTitle" idx="1"/>
          </p:nvPr>
        </p:nvSpPr>
        <p:spPr>
          <a:xfrm>
            <a:off x="5004048" y="404664"/>
            <a:ext cx="3400404" cy="428628"/>
          </a:xfrm>
        </p:spPr>
        <p:txBody>
          <a:bodyPr/>
          <a:lstStyle/>
          <a:p>
            <a:r>
              <a:rPr lang="zh-TW" altLang="en-US" dirty="0" smtClean="0"/>
              <a:t>國立中山大學</a:t>
            </a:r>
            <a:endParaRPr lang="zh-TW" altLang="en-US" dirty="0"/>
          </a:p>
        </p:txBody>
      </p:sp>
      <p:graphicFrame>
        <p:nvGraphicFramePr>
          <p:cNvPr id="8" name="表格 7"/>
          <p:cNvGraphicFramePr>
            <a:graphicFrameLocks noGrp="1"/>
          </p:cNvGraphicFramePr>
          <p:nvPr>
            <p:extLst>
              <p:ext uri="{D42A27DB-BD31-4B8C-83A1-F6EECF244321}">
                <p14:modId xmlns:p14="http://schemas.microsoft.com/office/powerpoint/2010/main" val="2878513946"/>
              </p:ext>
            </p:extLst>
          </p:nvPr>
        </p:nvGraphicFramePr>
        <p:xfrm>
          <a:off x="374847" y="1196752"/>
          <a:ext cx="8229601" cy="4322092"/>
        </p:xfrm>
        <a:graphic>
          <a:graphicData uri="http://schemas.openxmlformats.org/drawingml/2006/table">
            <a:tbl>
              <a:tblPr firstRow="1">
                <a:tableStyleId>{35758FB7-9AC5-4552-8A53-C91805E547FA}</a:tableStyleId>
              </a:tblPr>
              <a:tblGrid>
                <a:gridCol w="1018456"/>
                <a:gridCol w="3085630"/>
                <a:gridCol w="434862"/>
                <a:gridCol w="675611"/>
                <a:gridCol w="1507521"/>
                <a:gridCol w="1507521"/>
              </a:tblGrid>
              <a:tr h="152475">
                <a:tc>
                  <a:txBody>
                    <a:bodyPr/>
                    <a:lstStyle/>
                    <a:p>
                      <a:pPr algn="ctr" fontAlgn="ctr"/>
                      <a:endParaRPr lang="zh-TW" altLang="en-US" sz="1400" b="0" i="0" u="none" strike="noStrike" dirty="0">
                        <a:solidFill>
                          <a:srgbClr val="000000"/>
                        </a:solidFill>
                        <a:effectLst/>
                        <a:latin typeface="微軟正黑體"/>
                      </a:endParaRPr>
                    </a:p>
                  </a:txBody>
                  <a:tcPr marL="6099" marR="6099" marT="6099" marB="0" anchor="ctr"/>
                </a:tc>
                <a:tc>
                  <a:txBody>
                    <a:bodyPr/>
                    <a:lstStyle/>
                    <a:p>
                      <a:pPr algn="ctr" fontAlgn="ctr"/>
                      <a:r>
                        <a:rPr lang="zh-TW" altLang="en-US" sz="1400" u="none" strike="noStrike" dirty="0">
                          <a:effectLst/>
                        </a:rPr>
                        <a:t>專利名稱</a:t>
                      </a:r>
                      <a:endParaRPr lang="zh-TW" altLang="en-US" sz="1400" b="1" i="0" u="none" strike="noStrike" dirty="0">
                        <a:solidFill>
                          <a:srgbClr val="000000"/>
                        </a:solidFill>
                        <a:effectLst/>
                        <a:latin typeface="微軟正黑體"/>
                      </a:endParaRPr>
                    </a:p>
                  </a:txBody>
                  <a:tcPr marL="6099" marR="6099" marT="6099" marB="0" anchor="ctr"/>
                </a:tc>
                <a:tc>
                  <a:txBody>
                    <a:bodyPr/>
                    <a:lstStyle/>
                    <a:p>
                      <a:pPr algn="ctr" fontAlgn="ctr"/>
                      <a:r>
                        <a:rPr lang="zh-TW" altLang="en-US" sz="1400" u="none" strike="noStrike">
                          <a:effectLst/>
                        </a:rPr>
                        <a:t>國家</a:t>
                      </a:r>
                      <a:endParaRPr lang="zh-TW" altLang="en-US" sz="1400" b="1" i="0" u="none" strike="noStrike">
                        <a:solidFill>
                          <a:srgbClr val="000000"/>
                        </a:solidFill>
                        <a:effectLst/>
                        <a:latin typeface="微軟正黑體"/>
                      </a:endParaRPr>
                    </a:p>
                  </a:txBody>
                  <a:tcPr marL="6099" marR="6099" marT="6099" marB="0" anchor="ctr"/>
                </a:tc>
                <a:tc>
                  <a:txBody>
                    <a:bodyPr/>
                    <a:lstStyle/>
                    <a:p>
                      <a:pPr algn="ctr" fontAlgn="ctr"/>
                      <a:r>
                        <a:rPr lang="zh-TW" altLang="en-US" sz="1400" u="none" strike="noStrike">
                          <a:effectLst/>
                        </a:rPr>
                        <a:t>專利類別</a:t>
                      </a:r>
                      <a:endParaRPr lang="zh-TW" altLang="en-US" sz="1400" b="1" i="0" u="none" strike="noStrike">
                        <a:solidFill>
                          <a:srgbClr val="000000"/>
                        </a:solidFill>
                        <a:effectLst/>
                        <a:latin typeface="微軟正黑體"/>
                      </a:endParaRPr>
                    </a:p>
                  </a:txBody>
                  <a:tcPr marL="6099" marR="6099" marT="6099" marB="0" anchor="ctr"/>
                </a:tc>
                <a:tc>
                  <a:txBody>
                    <a:bodyPr/>
                    <a:lstStyle/>
                    <a:p>
                      <a:pPr algn="ctr" fontAlgn="ctr"/>
                      <a:r>
                        <a:rPr lang="zh-TW" altLang="en-US" sz="1400" u="none" strike="noStrike">
                          <a:effectLst/>
                        </a:rPr>
                        <a:t>專利證號</a:t>
                      </a:r>
                      <a:r>
                        <a:rPr lang="en-US" altLang="zh-TW" sz="1400" u="none" strike="noStrike">
                          <a:effectLst/>
                        </a:rPr>
                        <a:t>/</a:t>
                      </a:r>
                      <a:r>
                        <a:rPr lang="zh-TW" altLang="en-US" sz="1400" u="none" strike="noStrike">
                          <a:effectLst/>
                        </a:rPr>
                        <a:t>公開號</a:t>
                      </a:r>
                      <a:endParaRPr lang="zh-TW" altLang="en-US" sz="1400" b="1" i="0" u="none" strike="noStrike">
                        <a:solidFill>
                          <a:srgbClr val="000000"/>
                        </a:solidFill>
                        <a:effectLst/>
                        <a:latin typeface="微軟正黑體"/>
                      </a:endParaRPr>
                    </a:p>
                  </a:txBody>
                  <a:tcPr marL="6099" marR="6099" marT="6099" marB="0" anchor="ctr"/>
                </a:tc>
                <a:tc>
                  <a:txBody>
                    <a:bodyPr/>
                    <a:lstStyle/>
                    <a:p>
                      <a:pPr algn="ctr" fontAlgn="ctr"/>
                      <a:r>
                        <a:rPr lang="zh-TW" altLang="en-US" sz="1400" u="none" strike="noStrike">
                          <a:effectLst/>
                        </a:rPr>
                        <a:t>專利擁有者</a:t>
                      </a:r>
                      <a:endParaRPr lang="zh-TW" altLang="en-US" sz="1400" b="1" i="0" u="none" strike="noStrike">
                        <a:solidFill>
                          <a:srgbClr val="000000"/>
                        </a:solidFill>
                        <a:effectLst/>
                        <a:latin typeface="微軟正黑體"/>
                      </a:endParaRPr>
                    </a:p>
                  </a:txBody>
                  <a:tcPr marL="6099" marR="6099" marT="6099" marB="0" anchor="ctr"/>
                </a:tc>
              </a:tr>
              <a:tr h="415953">
                <a:tc rowSpan="8">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1400" u="none" strike="noStrike" dirty="0" smtClean="0">
                          <a:effectLst/>
                        </a:rPr>
                        <a:t>中山大學相關專利</a:t>
                      </a:r>
                    </a:p>
                    <a:p>
                      <a:pPr algn="ctr" fontAlgn="ctr"/>
                      <a:endParaRPr lang="zh-TW" altLang="en-US" sz="1400" b="0" i="0" u="none" strike="noStrike" dirty="0">
                        <a:solidFill>
                          <a:srgbClr val="000000"/>
                        </a:solidFill>
                        <a:effectLst/>
                        <a:latin typeface="微軟正黑體"/>
                      </a:endParaRPr>
                    </a:p>
                  </a:txBody>
                  <a:tcPr marL="6099" marR="6099" marT="6099" marB="0" anchor="ctr"/>
                </a:tc>
                <a:tc>
                  <a:txBody>
                    <a:bodyPr/>
                    <a:lstStyle/>
                    <a:p>
                      <a:pPr algn="l" fontAlgn="ctr"/>
                      <a:r>
                        <a:rPr lang="zh-TW" altLang="en-US" sz="1400" u="none" strike="noStrike" dirty="0">
                          <a:effectLst/>
                        </a:rPr>
                        <a:t>旋轉式電噴灑游離裝置、質譜儀，以及質譜分析方法</a:t>
                      </a:r>
                      <a:r>
                        <a:rPr lang="en-US" altLang="zh-TW" sz="1400" u="none" strike="noStrike" dirty="0">
                          <a:effectLst/>
                        </a:rPr>
                        <a:t>/</a:t>
                      </a:r>
                      <a:r>
                        <a:rPr lang="en-US" sz="1400" u="none" strike="noStrike" dirty="0">
                          <a:effectLst/>
                        </a:rPr>
                        <a:t>CYCLING ELECTROSPRAY IONIZATION DEVICE</a:t>
                      </a:r>
                      <a:endParaRPr lang="en-US" sz="1400" b="0" i="0" u="none" strike="noStrike" dirty="0">
                        <a:solidFill>
                          <a:srgbClr val="000000"/>
                        </a:solidFill>
                        <a:effectLst/>
                        <a:latin typeface="微軟正黑體"/>
                      </a:endParaRPr>
                    </a:p>
                  </a:txBody>
                  <a:tcPr marL="6099" marR="6099" marT="6099" marB="0" anchor="ctr"/>
                </a:tc>
                <a:tc>
                  <a:txBody>
                    <a:bodyPr/>
                    <a:lstStyle/>
                    <a:p>
                      <a:pPr algn="ctr" fontAlgn="ctr"/>
                      <a:r>
                        <a:rPr lang="zh-TW" altLang="en-US" sz="1400" u="none" strike="noStrike">
                          <a:effectLst/>
                        </a:rPr>
                        <a:t>美國</a:t>
                      </a:r>
                      <a:endParaRPr lang="zh-TW" altLang="en-US" sz="1400" b="0" i="0" u="none" strike="noStrike">
                        <a:solidFill>
                          <a:srgbClr val="000000"/>
                        </a:solidFill>
                        <a:effectLst/>
                        <a:latin typeface="微軟正黑體"/>
                      </a:endParaRPr>
                    </a:p>
                  </a:txBody>
                  <a:tcPr marL="6099" marR="6099" marT="6099" marB="0" anchor="ctr"/>
                </a:tc>
                <a:tc>
                  <a:txBody>
                    <a:bodyPr/>
                    <a:lstStyle/>
                    <a:p>
                      <a:pPr algn="ctr" fontAlgn="ctr"/>
                      <a:r>
                        <a:rPr lang="zh-TW" altLang="en-US" sz="1400" u="none" strike="noStrike">
                          <a:effectLst/>
                        </a:rPr>
                        <a:t>發明</a:t>
                      </a:r>
                      <a:endParaRPr lang="zh-TW" altLang="en-US" sz="1400" b="0" i="0" u="none" strike="noStrike">
                        <a:solidFill>
                          <a:srgbClr val="000000"/>
                        </a:solidFill>
                        <a:effectLst/>
                        <a:latin typeface="微軟正黑體"/>
                      </a:endParaRPr>
                    </a:p>
                  </a:txBody>
                  <a:tcPr marL="6099" marR="6099" marT="6099" marB="0" anchor="ctr"/>
                </a:tc>
                <a:tc>
                  <a:txBody>
                    <a:bodyPr/>
                    <a:lstStyle/>
                    <a:p>
                      <a:pPr algn="l" fontAlgn="ctr"/>
                      <a:r>
                        <a:rPr lang="en-US" sz="1400" u="none" strike="noStrike">
                          <a:effectLst/>
                        </a:rPr>
                        <a:t>US8,258,469</a:t>
                      </a:r>
                      <a:endParaRPr lang="en-US" sz="1400" b="0" i="0" u="none" strike="noStrike">
                        <a:solidFill>
                          <a:srgbClr val="000000"/>
                        </a:solidFill>
                        <a:effectLst/>
                        <a:latin typeface="微軟正黑體"/>
                      </a:endParaRPr>
                    </a:p>
                  </a:txBody>
                  <a:tcPr marL="6099" marR="6099" marT="6099" marB="0" anchor="ctr"/>
                </a:tc>
                <a:tc>
                  <a:txBody>
                    <a:bodyPr/>
                    <a:lstStyle/>
                    <a:p>
                      <a:pPr algn="l" fontAlgn="ctr"/>
                      <a:r>
                        <a:rPr lang="zh-TW" altLang="en-US" sz="1400" u="none" strike="noStrike">
                          <a:effectLst/>
                        </a:rPr>
                        <a:t>　</a:t>
                      </a:r>
                      <a:endParaRPr lang="zh-TW" altLang="en-US" sz="1400" b="0" i="0" u="none" strike="noStrike">
                        <a:solidFill>
                          <a:srgbClr val="000000"/>
                        </a:solidFill>
                        <a:effectLst/>
                        <a:latin typeface="微軟正黑體"/>
                      </a:endParaRPr>
                    </a:p>
                  </a:txBody>
                  <a:tcPr marL="6099" marR="6099" marT="6099" marB="0" anchor="ctr"/>
                </a:tc>
              </a:tr>
              <a:tr h="279335">
                <a:tc vMerge="1">
                  <a:txBody>
                    <a:bodyPr/>
                    <a:lstStyle/>
                    <a:p>
                      <a:endParaRPr lang="zh-TW" altLang="en-US"/>
                    </a:p>
                  </a:txBody>
                  <a:tcPr/>
                </a:tc>
                <a:tc>
                  <a:txBody>
                    <a:bodyPr/>
                    <a:lstStyle/>
                    <a:p>
                      <a:pPr algn="l" fontAlgn="ctr"/>
                      <a:r>
                        <a:rPr lang="zh-TW" altLang="en-US" sz="1400" u="none" strike="noStrike">
                          <a:effectLst/>
                        </a:rPr>
                        <a:t>微流體粒子分類方法及其微流體晶片</a:t>
                      </a:r>
                      <a:endParaRPr lang="zh-TW" altLang="en-US" sz="1400" b="0" i="0" u="none" strike="noStrike">
                        <a:solidFill>
                          <a:srgbClr val="000000"/>
                        </a:solidFill>
                        <a:effectLst/>
                        <a:latin typeface="微軟正黑體"/>
                      </a:endParaRPr>
                    </a:p>
                  </a:txBody>
                  <a:tcPr marL="6099" marR="6099" marT="6099" marB="0" anchor="ctr"/>
                </a:tc>
                <a:tc>
                  <a:txBody>
                    <a:bodyPr/>
                    <a:lstStyle/>
                    <a:p>
                      <a:pPr algn="ctr" fontAlgn="ctr"/>
                      <a:r>
                        <a:rPr lang="zh-TW" altLang="en-US" sz="1400" u="none" strike="noStrike">
                          <a:effectLst/>
                        </a:rPr>
                        <a:t>中華民國</a:t>
                      </a:r>
                      <a:endParaRPr lang="zh-TW" altLang="en-US" sz="1400" b="0" i="0" u="none" strike="noStrike">
                        <a:solidFill>
                          <a:srgbClr val="000000"/>
                        </a:solidFill>
                        <a:effectLst/>
                        <a:latin typeface="微軟正黑體"/>
                      </a:endParaRPr>
                    </a:p>
                  </a:txBody>
                  <a:tcPr marL="6099" marR="6099" marT="6099" marB="0" anchor="ctr"/>
                </a:tc>
                <a:tc>
                  <a:txBody>
                    <a:bodyPr/>
                    <a:lstStyle/>
                    <a:p>
                      <a:pPr algn="ctr" fontAlgn="ctr"/>
                      <a:r>
                        <a:rPr lang="zh-TW" altLang="en-US" sz="1400" u="none" strike="noStrike">
                          <a:effectLst/>
                        </a:rPr>
                        <a:t>發明</a:t>
                      </a:r>
                      <a:endParaRPr lang="zh-TW" altLang="en-US" sz="1400" b="0" i="0" u="none" strike="noStrike">
                        <a:solidFill>
                          <a:srgbClr val="000000"/>
                        </a:solidFill>
                        <a:effectLst/>
                        <a:latin typeface="微軟正黑體"/>
                      </a:endParaRPr>
                    </a:p>
                  </a:txBody>
                  <a:tcPr marL="6099" marR="6099" marT="6099" marB="0" anchor="ctr"/>
                </a:tc>
                <a:tc>
                  <a:txBody>
                    <a:bodyPr/>
                    <a:lstStyle/>
                    <a:p>
                      <a:pPr algn="l" fontAlgn="ctr"/>
                      <a:r>
                        <a:rPr lang="en-US" sz="1400" u="none" strike="noStrike">
                          <a:effectLst/>
                        </a:rPr>
                        <a:t>I310786</a:t>
                      </a:r>
                      <a:endParaRPr lang="en-US" sz="1400" b="0" i="0" u="none" strike="noStrike">
                        <a:solidFill>
                          <a:srgbClr val="000000"/>
                        </a:solidFill>
                        <a:effectLst/>
                        <a:latin typeface="微軟正黑體"/>
                      </a:endParaRPr>
                    </a:p>
                  </a:txBody>
                  <a:tcPr marL="6099" marR="6099" marT="6099" marB="0" anchor="ctr"/>
                </a:tc>
                <a:tc>
                  <a:txBody>
                    <a:bodyPr/>
                    <a:lstStyle/>
                    <a:p>
                      <a:pPr algn="l" fontAlgn="ctr"/>
                      <a:r>
                        <a:rPr lang="zh-TW" altLang="en-US" sz="1400" u="none" strike="noStrike">
                          <a:effectLst/>
                        </a:rPr>
                        <a:t>林哲信、李承諺</a:t>
                      </a:r>
                      <a:endParaRPr lang="zh-TW" altLang="en-US" sz="1400" b="0" i="0" u="none" strike="noStrike">
                        <a:solidFill>
                          <a:srgbClr val="000000"/>
                        </a:solidFill>
                        <a:effectLst/>
                        <a:latin typeface="微軟正黑體"/>
                      </a:endParaRPr>
                    </a:p>
                  </a:txBody>
                  <a:tcPr marL="6099" marR="6099" marT="6099" marB="0" anchor="ctr"/>
                </a:tc>
              </a:tr>
              <a:tr h="279335">
                <a:tc vMerge="1">
                  <a:txBody>
                    <a:bodyPr/>
                    <a:lstStyle/>
                    <a:p>
                      <a:endParaRPr lang="zh-TW" altLang="en-US"/>
                    </a:p>
                  </a:txBody>
                  <a:tcPr/>
                </a:tc>
                <a:tc>
                  <a:txBody>
                    <a:bodyPr/>
                    <a:lstStyle/>
                    <a:p>
                      <a:pPr algn="l" fontAlgn="ctr"/>
                      <a:r>
                        <a:rPr lang="zh-TW" altLang="en-US" sz="1400" u="none" strike="noStrike">
                          <a:effectLst/>
                        </a:rPr>
                        <a:t>塑性基板之無膠接合方法</a:t>
                      </a:r>
                      <a:endParaRPr lang="zh-TW" altLang="en-US" sz="1400" b="0" i="0" u="none" strike="noStrike">
                        <a:solidFill>
                          <a:srgbClr val="000000"/>
                        </a:solidFill>
                        <a:effectLst/>
                        <a:latin typeface="微軟正黑體"/>
                      </a:endParaRPr>
                    </a:p>
                  </a:txBody>
                  <a:tcPr marL="6099" marR="6099" marT="6099" marB="0" anchor="ctr"/>
                </a:tc>
                <a:tc>
                  <a:txBody>
                    <a:bodyPr/>
                    <a:lstStyle/>
                    <a:p>
                      <a:pPr algn="ctr" fontAlgn="ctr"/>
                      <a:r>
                        <a:rPr lang="zh-TW" altLang="en-US" sz="1400" u="none" strike="noStrike">
                          <a:effectLst/>
                        </a:rPr>
                        <a:t>中華民國</a:t>
                      </a:r>
                      <a:endParaRPr lang="zh-TW" altLang="en-US" sz="1400" b="0" i="0" u="none" strike="noStrike">
                        <a:solidFill>
                          <a:srgbClr val="000000"/>
                        </a:solidFill>
                        <a:effectLst/>
                        <a:latin typeface="微軟正黑體"/>
                      </a:endParaRPr>
                    </a:p>
                  </a:txBody>
                  <a:tcPr marL="6099" marR="6099" marT="6099" marB="0" anchor="ctr"/>
                </a:tc>
                <a:tc>
                  <a:txBody>
                    <a:bodyPr/>
                    <a:lstStyle/>
                    <a:p>
                      <a:pPr algn="ctr" fontAlgn="ctr"/>
                      <a:r>
                        <a:rPr lang="zh-TW" altLang="en-US" sz="1400" u="none" strike="noStrike">
                          <a:effectLst/>
                        </a:rPr>
                        <a:t>發明</a:t>
                      </a:r>
                      <a:endParaRPr lang="zh-TW" altLang="en-US" sz="1400" b="0" i="0" u="none" strike="noStrike">
                        <a:solidFill>
                          <a:srgbClr val="000000"/>
                        </a:solidFill>
                        <a:effectLst/>
                        <a:latin typeface="微軟正黑體"/>
                      </a:endParaRPr>
                    </a:p>
                  </a:txBody>
                  <a:tcPr marL="6099" marR="6099" marT="6099" marB="0" anchor="ctr"/>
                </a:tc>
                <a:tc>
                  <a:txBody>
                    <a:bodyPr/>
                    <a:lstStyle/>
                    <a:p>
                      <a:pPr algn="l" fontAlgn="ctr"/>
                      <a:r>
                        <a:rPr lang="en-US" sz="1400" u="none" strike="noStrike">
                          <a:effectLst/>
                        </a:rPr>
                        <a:t>I275487</a:t>
                      </a:r>
                      <a:endParaRPr lang="en-US" sz="1400" b="0" i="0" u="none" strike="noStrike">
                        <a:solidFill>
                          <a:srgbClr val="000000"/>
                        </a:solidFill>
                        <a:effectLst/>
                        <a:latin typeface="微軟正黑體"/>
                      </a:endParaRPr>
                    </a:p>
                  </a:txBody>
                  <a:tcPr marL="6099" marR="6099" marT="6099" marB="0" anchor="ctr"/>
                </a:tc>
                <a:tc>
                  <a:txBody>
                    <a:bodyPr/>
                    <a:lstStyle/>
                    <a:p>
                      <a:pPr algn="l" fontAlgn="ctr"/>
                      <a:r>
                        <a:rPr lang="zh-TW" altLang="en-US" sz="1400" u="none" strike="noStrike">
                          <a:effectLst/>
                        </a:rPr>
                        <a:t>林哲信、林岳鋒</a:t>
                      </a:r>
                      <a:endParaRPr lang="zh-TW" altLang="en-US" sz="1400" b="0" i="0" u="none" strike="noStrike">
                        <a:solidFill>
                          <a:srgbClr val="000000"/>
                        </a:solidFill>
                        <a:effectLst/>
                        <a:latin typeface="微軟正黑體"/>
                      </a:endParaRPr>
                    </a:p>
                  </a:txBody>
                  <a:tcPr marL="6099" marR="6099" marT="6099" marB="0" anchor="ctr"/>
                </a:tc>
              </a:tr>
              <a:tr h="432820">
                <a:tc vMerge="1">
                  <a:txBody>
                    <a:bodyPr/>
                    <a:lstStyle/>
                    <a:p>
                      <a:endParaRPr lang="zh-TW" altLang="en-US"/>
                    </a:p>
                  </a:txBody>
                  <a:tcPr/>
                </a:tc>
                <a:tc>
                  <a:txBody>
                    <a:bodyPr/>
                    <a:lstStyle/>
                    <a:p>
                      <a:pPr algn="l" fontAlgn="ctr"/>
                      <a:r>
                        <a:rPr lang="zh-TW" altLang="en-US" sz="1400" u="none" strike="noStrike">
                          <a:effectLst/>
                        </a:rPr>
                        <a:t>生物電性檢測晶片及其可攜式生物檢測系統</a:t>
                      </a:r>
                      <a:endParaRPr lang="zh-TW" altLang="en-US" sz="1400" b="0" i="0" u="none" strike="noStrike">
                        <a:solidFill>
                          <a:srgbClr val="000000"/>
                        </a:solidFill>
                        <a:effectLst/>
                        <a:latin typeface="微軟正黑體"/>
                      </a:endParaRPr>
                    </a:p>
                  </a:txBody>
                  <a:tcPr marL="6099" marR="6099" marT="6099" marB="0" anchor="ctr"/>
                </a:tc>
                <a:tc>
                  <a:txBody>
                    <a:bodyPr/>
                    <a:lstStyle/>
                    <a:p>
                      <a:pPr algn="ctr" fontAlgn="ctr"/>
                      <a:r>
                        <a:rPr lang="zh-TW" altLang="en-US" sz="1400" u="none" strike="noStrike">
                          <a:effectLst/>
                        </a:rPr>
                        <a:t>中華民國</a:t>
                      </a:r>
                      <a:endParaRPr lang="zh-TW" altLang="en-US" sz="1400" b="0" i="0" u="none" strike="noStrike">
                        <a:solidFill>
                          <a:srgbClr val="000000"/>
                        </a:solidFill>
                        <a:effectLst/>
                        <a:latin typeface="微軟正黑體"/>
                      </a:endParaRPr>
                    </a:p>
                  </a:txBody>
                  <a:tcPr marL="6099" marR="6099" marT="6099" marB="0" anchor="ctr"/>
                </a:tc>
                <a:tc>
                  <a:txBody>
                    <a:bodyPr/>
                    <a:lstStyle/>
                    <a:p>
                      <a:pPr algn="ctr" fontAlgn="ctr"/>
                      <a:r>
                        <a:rPr lang="zh-TW" altLang="en-US" sz="1400" u="none" strike="noStrike">
                          <a:effectLst/>
                        </a:rPr>
                        <a:t>發明</a:t>
                      </a:r>
                      <a:endParaRPr lang="zh-TW" altLang="en-US" sz="1400" b="0" i="0" u="none" strike="noStrike">
                        <a:solidFill>
                          <a:srgbClr val="000000"/>
                        </a:solidFill>
                        <a:effectLst/>
                        <a:latin typeface="微軟正黑體"/>
                      </a:endParaRPr>
                    </a:p>
                  </a:txBody>
                  <a:tcPr marL="6099" marR="6099" marT="6099" marB="0" anchor="ctr"/>
                </a:tc>
                <a:tc>
                  <a:txBody>
                    <a:bodyPr/>
                    <a:lstStyle/>
                    <a:p>
                      <a:pPr algn="l" fontAlgn="ctr"/>
                      <a:r>
                        <a:rPr lang="en-US" sz="1400" u="none" strike="noStrike">
                          <a:effectLst/>
                        </a:rPr>
                        <a:t>I294968　 </a:t>
                      </a:r>
                      <a:endParaRPr lang="en-US" sz="1400" b="0" i="0" u="none" strike="noStrike">
                        <a:solidFill>
                          <a:srgbClr val="000000"/>
                        </a:solidFill>
                        <a:effectLst/>
                        <a:latin typeface="微軟正黑體"/>
                      </a:endParaRPr>
                    </a:p>
                  </a:txBody>
                  <a:tcPr marL="6099" marR="6099" marT="6099" marB="0" anchor="ctr"/>
                </a:tc>
                <a:tc>
                  <a:txBody>
                    <a:bodyPr/>
                    <a:lstStyle/>
                    <a:p>
                      <a:pPr algn="l" fontAlgn="ctr"/>
                      <a:r>
                        <a:rPr lang="zh-TW" altLang="en-US" sz="1400" u="none" strike="noStrike">
                          <a:effectLst/>
                        </a:rPr>
                        <a:t>林哲信、謝耀慶、陳鈞貿、張冠諒</a:t>
                      </a:r>
                      <a:endParaRPr lang="zh-TW" altLang="en-US" sz="1400" b="0" i="0" u="none" strike="noStrike">
                        <a:solidFill>
                          <a:srgbClr val="000000"/>
                        </a:solidFill>
                        <a:effectLst/>
                        <a:latin typeface="微軟正黑體"/>
                      </a:endParaRPr>
                    </a:p>
                  </a:txBody>
                  <a:tcPr marL="6099" marR="6099" marT="6099" marB="0" anchor="ctr"/>
                </a:tc>
              </a:tr>
              <a:tr h="279335">
                <a:tc vMerge="1">
                  <a:txBody>
                    <a:bodyPr/>
                    <a:lstStyle/>
                    <a:p>
                      <a:endParaRPr lang="zh-TW" altLang="en-US"/>
                    </a:p>
                  </a:txBody>
                  <a:tcPr/>
                </a:tc>
                <a:tc>
                  <a:txBody>
                    <a:bodyPr/>
                    <a:lstStyle/>
                    <a:p>
                      <a:pPr algn="l" fontAlgn="ctr"/>
                      <a:r>
                        <a:rPr lang="zh-TW" altLang="en-US" sz="1400" u="none" strike="noStrike">
                          <a:effectLst/>
                        </a:rPr>
                        <a:t>微流體生物晶片及其自動化反應偵測系統</a:t>
                      </a:r>
                      <a:endParaRPr lang="zh-TW" altLang="en-US" sz="1400" b="0" i="0" u="none" strike="noStrike">
                        <a:solidFill>
                          <a:srgbClr val="000000"/>
                        </a:solidFill>
                        <a:effectLst/>
                        <a:latin typeface="微軟正黑體"/>
                      </a:endParaRPr>
                    </a:p>
                  </a:txBody>
                  <a:tcPr marL="6099" marR="6099" marT="6099" marB="0" anchor="ctr"/>
                </a:tc>
                <a:tc>
                  <a:txBody>
                    <a:bodyPr/>
                    <a:lstStyle/>
                    <a:p>
                      <a:pPr algn="ctr" fontAlgn="ctr"/>
                      <a:r>
                        <a:rPr lang="zh-TW" altLang="en-US" sz="1400" u="none" strike="noStrike">
                          <a:effectLst/>
                        </a:rPr>
                        <a:t>中華民國</a:t>
                      </a:r>
                      <a:endParaRPr lang="zh-TW" altLang="en-US" sz="1400" b="0" i="0" u="none" strike="noStrike">
                        <a:solidFill>
                          <a:srgbClr val="000000"/>
                        </a:solidFill>
                        <a:effectLst/>
                        <a:latin typeface="微軟正黑體"/>
                      </a:endParaRPr>
                    </a:p>
                  </a:txBody>
                  <a:tcPr marL="6099" marR="6099" marT="6099" marB="0" anchor="ctr"/>
                </a:tc>
                <a:tc>
                  <a:txBody>
                    <a:bodyPr/>
                    <a:lstStyle/>
                    <a:p>
                      <a:pPr algn="ctr" fontAlgn="ctr"/>
                      <a:r>
                        <a:rPr lang="zh-TW" altLang="en-US" sz="1400" u="none" strike="noStrike">
                          <a:effectLst/>
                        </a:rPr>
                        <a:t>發明</a:t>
                      </a:r>
                      <a:endParaRPr lang="zh-TW" altLang="en-US" sz="1400" b="0" i="0" u="none" strike="noStrike">
                        <a:solidFill>
                          <a:srgbClr val="000000"/>
                        </a:solidFill>
                        <a:effectLst/>
                        <a:latin typeface="微軟正黑體"/>
                      </a:endParaRPr>
                    </a:p>
                  </a:txBody>
                  <a:tcPr marL="6099" marR="6099" marT="6099" marB="0" anchor="ctr"/>
                </a:tc>
                <a:tc>
                  <a:txBody>
                    <a:bodyPr/>
                    <a:lstStyle/>
                    <a:p>
                      <a:pPr algn="l" fontAlgn="ctr"/>
                      <a:r>
                        <a:rPr lang="en-US" sz="1400" u="none" strike="noStrike">
                          <a:effectLst/>
                        </a:rPr>
                        <a:t>I411779</a:t>
                      </a:r>
                      <a:endParaRPr lang="en-US" sz="1400" b="0" i="0" u="none" strike="noStrike">
                        <a:solidFill>
                          <a:srgbClr val="000000"/>
                        </a:solidFill>
                        <a:effectLst/>
                        <a:latin typeface="微軟正黑體"/>
                      </a:endParaRPr>
                    </a:p>
                  </a:txBody>
                  <a:tcPr marL="6099" marR="6099" marT="6099" marB="0" anchor="ctr"/>
                </a:tc>
                <a:tc>
                  <a:txBody>
                    <a:bodyPr/>
                    <a:lstStyle/>
                    <a:p>
                      <a:pPr algn="l" fontAlgn="ctr"/>
                      <a:r>
                        <a:rPr lang="zh-TW" altLang="en-US" sz="1400" u="none" strike="noStrike">
                          <a:effectLst/>
                        </a:rPr>
                        <a:t>林哲信、康峻維、卓夙航、吳永成、黃俊維</a:t>
                      </a:r>
                      <a:endParaRPr lang="zh-TW" altLang="en-US" sz="1400" b="0" i="0" u="none" strike="noStrike">
                        <a:solidFill>
                          <a:srgbClr val="000000"/>
                        </a:solidFill>
                        <a:effectLst/>
                        <a:latin typeface="微軟正黑體"/>
                      </a:endParaRPr>
                    </a:p>
                  </a:txBody>
                  <a:tcPr marL="6099" marR="6099" marT="6099" marB="0" anchor="ctr"/>
                </a:tc>
              </a:tr>
              <a:tr h="279335">
                <a:tc vMerge="1">
                  <a:txBody>
                    <a:bodyPr/>
                    <a:lstStyle/>
                    <a:p>
                      <a:endParaRPr lang="zh-TW" altLang="en-US"/>
                    </a:p>
                  </a:txBody>
                  <a:tcPr/>
                </a:tc>
                <a:tc>
                  <a:txBody>
                    <a:bodyPr/>
                    <a:lstStyle/>
                    <a:p>
                      <a:pPr algn="l" fontAlgn="ctr"/>
                      <a:r>
                        <a:rPr lang="zh-TW" altLang="en-US" sz="1400" u="none" strike="noStrike">
                          <a:effectLst/>
                        </a:rPr>
                        <a:t>微流體晶片系統之多波長螢光偵測方法</a:t>
                      </a:r>
                      <a:endParaRPr lang="zh-TW" altLang="en-US" sz="1400" b="0" i="0" u="none" strike="noStrike">
                        <a:solidFill>
                          <a:srgbClr val="000000"/>
                        </a:solidFill>
                        <a:effectLst/>
                        <a:latin typeface="微軟正黑體"/>
                      </a:endParaRPr>
                    </a:p>
                  </a:txBody>
                  <a:tcPr marL="6099" marR="6099" marT="6099" marB="0" anchor="ctr"/>
                </a:tc>
                <a:tc>
                  <a:txBody>
                    <a:bodyPr/>
                    <a:lstStyle/>
                    <a:p>
                      <a:pPr algn="ctr" fontAlgn="ctr"/>
                      <a:r>
                        <a:rPr lang="zh-TW" altLang="en-US" sz="1400" u="none" strike="noStrike">
                          <a:effectLst/>
                        </a:rPr>
                        <a:t>中華民國</a:t>
                      </a:r>
                      <a:endParaRPr lang="zh-TW" altLang="en-US" sz="1400" b="0" i="0" u="none" strike="noStrike">
                        <a:solidFill>
                          <a:srgbClr val="000000"/>
                        </a:solidFill>
                        <a:effectLst/>
                        <a:latin typeface="微軟正黑體"/>
                      </a:endParaRPr>
                    </a:p>
                  </a:txBody>
                  <a:tcPr marL="6099" marR="6099" marT="6099" marB="0" anchor="ctr"/>
                </a:tc>
                <a:tc>
                  <a:txBody>
                    <a:bodyPr/>
                    <a:lstStyle/>
                    <a:p>
                      <a:pPr algn="ctr" fontAlgn="ctr"/>
                      <a:r>
                        <a:rPr lang="zh-TW" altLang="en-US" sz="1400" u="none" strike="noStrike">
                          <a:effectLst/>
                        </a:rPr>
                        <a:t>發明</a:t>
                      </a:r>
                      <a:endParaRPr lang="zh-TW" altLang="en-US" sz="1400" b="0" i="0" u="none" strike="noStrike">
                        <a:solidFill>
                          <a:srgbClr val="000000"/>
                        </a:solidFill>
                        <a:effectLst/>
                        <a:latin typeface="微軟正黑體"/>
                      </a:endParaRPr>
                    </a:p>
                  </a:txBody>
                  <a:tcPr marL="6099" marR="6099" marT="6099" marB="0" anchor="ctr"/>
                </a:tc>
                <a:tc>
                  <a:txBody>
                    <a:bodyPr/>
                    <a:lstStyle/>
                    <a:p>
                      <a:pPr algn="l" fontAlgn="ctr"/>
                      <a:r>
                        <a:rPr lang="en-US" sz="1400" u="none" strike="noStrike">
                          <a:effectLst/>
                        </a:rPr>
                        <a:t>I336399</a:t>
                      </a:r>
                      <a:endParaRPr lang="en-US" sz="1400" b="0" i="0" u="none" strike="noStrike">
                        <a:solidFill>
                          <a:srgbClr val="000000"/>
                        </a:solidFill>
                        <a:effectLst/>
                        <a:latin typeface="微軟正黑體"/>
                      </a:endParaRPr>
                    </a:p>
                  </a:txBody>
                  <a:tcPr marL="6099" marR="6099" marT="6099" marB="0" anchor="ctr"/>
                </a:tc>
                <a:tc>
                  <a:txBody>
                    <a:bodyPr/>
                    <a:lstStyle/>
                    <a:p>
                      <a:pPr algn="l" fontAlgn="ctr"/>
                      <a:r>
                        <a:rPr lang="zh-TW" altLang="en-US" sz="1400" u="none" strike="noStrike">
                          <a:effectLst/>
                        </a:rPr>
                        <a:t>林哲信、林世偉、張冠諒</a:t>
                      </a:r>
                      <a:endParaRPr lang="zh-TW" altLang="en-US" sz="1400" b="0" i="0" u="none" strike="noStrike">
                        <a:solidFill>
                          <a:srgbClr val="000000"/>
                        </a:solidFill>
                        <a:effectLst/>
                        <a:latin typeface="微軟正黑體"/>
                      </a:endParaRPr>
                    </a:p>
                  </a:txBody>
                  <a:tcPr marL="6099" marR="6099" marT="6099" marB="0" anchor="ctr"/>
                </a:tc>
              </a:tr>
              <a:tr h="279335">
                <a:tc vMerge="1">
                  <a:txBody>
                    <a:bodyPr/>
                    <a:lstStyle/>
                    <a:p>
                      <a:endParaRPr lang="zh-TW" altLang="en-US"/>
                    </a:p>
                  </a:txBody>
                  <a:tcPr/>
                </a:tc>
                <a:tc>
                  <a:txBody>
                    <a:bodyPr/>
                    <a:lstStyle/>
                    <a:p>
                      <a:pPr algn="l" fontAlgn="ctr"/>
                      <a:r>
                        <a:rPr lang="zh-TW" altLang="en-US" sz="1400" u="none" strike="noStrike">
                          <a:effectLst/>
                        </a:rPr>
                        <a:t>彎曲平板波過敏感測器及其製造方法</a:t>
                      </a:r>
                      <a:endParaRPr lang="zh-TW" altLang="en-US" sz="1400" b="0" i="0" u="none" strike="noStrike">
                        <a:solidFill>
                          <a:srgbClr val="000000"/>
                        </a:solidFill>
                        <a:effectLst/>
                        <a:latin typeface="微軟正黑體"/>
                      </a:endParaRPr>
                    </a:p>
                  </a:txBody>
                  <a:tcPr marL="6099" marR="6099" marT="6099" marB="0" anchor="ctr"/>
                </a:tc>
                <a:tc>
                  <a:txBody>
                    <a:bodyPr/>
                    <a:lstStyle/>
                    <a:p>
                      <a:pPr algn="ctr" fontAlgn="ctr"/>
                      <a:r>
                        <a:rPr lang="zh-TW" altLang="en-US" sz="1400" u="none" strike="noStrike">
                          <a:effectLst/>
                        </a:rPr>
                        <a:t>中華民國</a:t>
                      </a:r>
                      <a:endParaRPr lang="zh-TW" altLang="en-US" sz="1400" b="0" i="0" u="none" strike="noStrike">
                        <a:solidFill>
                          <a:srgbClr val="000000"/>
                        </a:solidFill>
                        <a:effectLst/>
                        <a:latin typeface="微軟正黑體"/>
                      </a:endParaRPr>
                    </a:p>
                  </a:txBody>
                  <a:tcPr marL="6099" marR="6099" marT="6099" marB="0" anchor="ctr"/>
                </a:tc>
                <a:tc>
                  <a:txBody>
                    <a:bodyPr/>
                    <a:lstStyle/>
                    <a:p>
                      <a:pPr algn="ctr" fontAlgn="ctr"/>
                      <a:r>
                        <a:rPr lang="zh-TW" altLang="en-US" sz="1400" u="none" strike="noStrike">
                          <a:effectLst/>
                        </a:rPr>
                        <a:t>發明</a:t>
                      </a:r>
                      <a:endParaRPr lang="zh-TW" altLang="en-US" sz="1400" b="0" i="0" u="none" strike="noStrike">
                        <a:solidFill>
                          <a:srgbClr val="000000"/>
                        </a:solidFill>
                        <a:effectLst/>
                        <a:latin typeface="微軟正黑體"/>
                      </a:endParaRPr>
                    </a:p>
                  </a:txBody>
                  <a:tcPr marL="6099" marR="6099" marT="6099" marB="0" anchor="ctr"/>
                </a:tc>
                <a:tc>
                  <a:txBody>
                    <a:bodyPr/>
                    <a:lstStyle/>
                    <a:p>
                      <a:pPr algn="l" fontAlgn="ctr"/>
                      <a:r>
                        <a:rPr lang="en-US" sz="1400" u="none" strike="noStrike">
                          <a:effectLst/>
                        </a:rPr>
                        <a:t>I417544</a:t>
                      </a:r>
                      <a:endParaRPr lang="en-US" sz="1400" b="0" i="0" u="none" strike="noStrike">
                        <a:solidFill>
                          <a:srgbClr val="000000"/>
                        </a:solidFill>
                        <a:effectLst/>
                        <a:latin typeface="微軟正黑體"/>
                      </a:endParaRPr>
                    </a:p>
                  </a:txBody>
                  <a:tcPr marL="6099" marR="6099" marT="6099" marB="0" anchor="ctr"/>
                </a:tc>
                <a:tc>
                  <a:txBody>
                    <a:bodyPr/>
                    <a:lstStyle/>
                    <a:p>
                      <a:pPr algn="l" fontAlgn="ctr"/>
                      <a:r>
                        <a:rPr lang="zh-TW" altLang="en-US" sz="1400" u="none" strike="noStrike">
                          <a:effectLst/>
                        </a:rPr>
                        <a:t>黃義佑、李明智</a:t>
                      </a:r>
                      <a:endParaRPr lang="zh-TW" altLang="en-US" sz="1400" b="0" i="0" u="none" strike="noStrike">
                        <a:solidFill>
                          <a:srgbClr val="000000"/>
                        </a:solidFill>
                        <a:effectLst/>
                        <a:latin typeface="微軟正黑體"/>
                      </a:endParaRPr>
                    </a:p>
                  </a:txBody>
                  <a:tcPr marL="6099" marR="6099" marT="6099" marB="0" anchor="ctr"/>
                </a:tc>
              </a:tr>
              <a:tr h="279335">
                <a:tc vMerge="1">
                  <a:txBody>
                    <a:bodyPr/>
                    <a:lstStyle/>
                    <a:p>
                      <a:endParaRPr lang="zh-TW" altLang="en-US"/>
                    </a:p>
                  </a:txBody>
                  <a:tcPr/>
                </a:tc>
                <a:tc>
                  <a:txBody>
                    <a:bodyPr/>
                    <a:lstStyle/>
                    <a:p>
                      <a:pPr algn="l" fontAlgn="ctr"/>
                      <a:r>
                        <a:rPr lang="zh-TW" altLang="en-US" sz="1400" u="none" strike="noStrike" dirty="0">
                          <a:effectLst/>
                        </a:rPr>
                        <a:t>結合訊號傳送與接收之身體感測系統</a:t>
                      </a:r>
                      <a:endParaRPr lang="zh-TW" altLang="en-US" sz="1400" b="0" i="0" u="none" strike="noStrike" dirty="0">
                        <a:solidFill>
                          <a:srgbClr val="000000"/>
                        </a:solidFill>
                        <a:effectLst/>
                        <a:latin typeface="微軟正黑體"/>
                      </a:endParaRPr>
                    </a:p>
                  </a:txBody>
                  <a:tcPr marL="6099" marR="6099" marT="6099" marB="0" anchor="ctr"/>
                </a:tc>
                <a:tc>
                  <a:txBody>
                    <a:bodyPr/>
                    <a:lstStyle/>
                    <a:p>
                      <a:pPr algn="ctr" fontAlgn="ctr"/>
                      <a:r>
                        <a:rPr lang="zh-TW" altLang="en-US" sz="1400" u="none" strike="noStrike">
                          <a:effectLst/>
                        </a:rPr>
                        <a:t>中華民國</a:t>
                      </a:r>
                      <a:endParaRPr lang="zh-TW" altLang="en-US" sz="1400" b="0" i="0" u="none" strike="noStrike">
                        <a:solidFill>
                          <a:srgbClr val="000000"/>
                        </a:solidFill>
                        <a:effectLst/>
                        <a:latin typeface="微軟正黑體"/>
                      </a:endParaRPr>
                    </a:p>
                  </a:txBody>
                  <a:tcPr marL="6099" marR="6099" marT="6099" marB="0" anchor="ctr"/>
                </a:tc>
                <a:tc>
                  <a:txBody>
                    <a:bodyPr/>
                    <a:lstStyle/>
                    <a:p>
                      <a:pPr algn="ctr" fontAlgn="ctr"/>
                      <a:r>
                        <a:rPr lang="zh-TW" altLang="en-US" sz="1400" u="none" strike="noStrike">
                          <a:effectLst/>
                        </a:rPr>
                        <a:t>發明</a:t>
                      </a:r>
                      <a:endParaRPr lang="zh-TW" altLang="en-US" sz="1400" b="0" i="0" u="none" strike="noStrike">
                        <a:solidFill>
                          <a:srgbClr val="000000"/>
                        </a:solidFill>
                        <a:effectLst/>
                        <a:latin typeface="微軟正黑體"/>
                      </a:endParaRPr>
                    </a:p>
                  </a:txBody>
                  <a:tcPr marL="6099" marR="6099" marT="6099" marB="0" anchor="ctr"/>
                </a:tc>
                <a:tc>
                  <a:txBody>
                    <a:bodyPr/>
                    <a:lstStyle/>
                    <a:p>
                      <a:pPr algn="l" fontAlgn="ctr"/>
                      <a:r>
                        <a:rPr lang="en-US" sz="1400" u="none" strike="noStrike">
                          <a:effectLst/>
                        </a:rPr>
                        <a:t>I364270</a:t>
                      </a:r>
                      <a:endParaRPr lang="en-US" sz="1400" b="0" i="0" u="none" strike="noStrike">
                        <a:solidFill>
                          <a:srgbClr val="000000"/>
                        </a:solidFill>
                        <a:effectLst/>
                        <a:latin typeface="微軟正黑體"/>
                      </a:endParaRPr>
                    </a:p>
                  </a:txBody>
                  <a:tcPr marL="6099" marR="6099" marT="6099" marB="0" anchor="ctr"/>
                </a:tc>
                <a:tc>
                  <a:txBody>
                    <a:bodyPr/>
                    <a:lstStyle/>
                    <a:p>
                      <a:pPr algn="l" fontAlgn="ctr"/>
                      <a:r>
                        <a:rPr lang="zh-TW" altLang="en-US" sz="1400" u="none" strike="noStrike" dirty="0">
                          <a:effectLst/>
                        </a:rPr>
                        <a:t>勞伯特律格</a:t>
                      </a:r>
                      <a:endParaRPr lang="zh-TW" altLang="en-US" sz="1400" b="0" i="0" u="none" strike="noStrike" dirty="0">
                        <a:solidFill>
                          <a:srgbClr val="000000"/>
                        </a:solidFill>
                        <a:effectLst/>
                        <a:latin typeface="微軟正黑體"/>
                      </a:endParaRPr>
                    </a:p>
                  </a:txBody>
                  <a:tcPr marL="6099" marR="6099" marT="6099" marB="0" anchor="ctr"/>
                </a:tc>
              </a:tr>
            </a:tbl>
          </a:graphicData>
        </a:graphic>
      </p:graphicFrame>
      <p:sp>
        <p:nvSpPr>
          <p:cNvPr id="9" name="文字方塊 8"/>
          <p:cNvSpPr txBox="1"/>
          <p:nvPr/>
        </p:nvSpPr>
        <p:spPr>
          <a:xfrm>
            <a:off x="467544" y="6196662"/>
            <a:ext cx="5955476" cy="369332"/>
          </a:xfrm>
          <a:prstGeom prst="rect">
            <a:avLst/>
          </a:prstGeom>
          <a:noFill/>
        </p:spPr>
        <p:txBody>
          <a:bodyPr wrap="none" rtlCol="0">
            <a:spAutoFit/>
          </a:bodyPr>
          <a:lstStyle/>
          <a:p>
            <a:r>
              <a:rPr lang="zh-TW" altLang="en-US" b="1" dirty="0" smtClean="0"/>
              <a:t>相關盤點，依照齒科、骨科、其他領域分類，如附件所示</a:t>
            </a:r>
            <a:endParaRPr lang="zh-TW" altLang="en-US" b="1" dirty="0"/>
          </a:p>
        </p:txBody>
      </p:sp>
    </p:spTree>
    <p:extLst>
      <p:ext uri="{BB962C8B-B14F-4D97-AF65-F5344CB8AC3E}">
        <p14:creationId xmlns:p14="http://schemas.microsoft.com/office/powerpoint/2010/main" val="35797595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3235629894"/>
              </p:ext>
            </p:extLst>
          </p:nvPr>
        </p:nvGraphicFramePr>
        <p:xfrm>
          <a:off x="395536" y="1124744"/>
          <a:ext cx="8136904" cy="4665123"/>
        </p:xfrm>
        <a:graphic>
          <a:graphicData uri="http://schemas.openxmlformats.org/drawingml/2006/table">
            <a:tbl>
              <a:tblPr firstRow="1" bandRow="1">
                <a:tableStyleId>{46F890A9-2807-4EBB-B81D-B2AA78EC7F39}</a:tableStyleId>
              </a:tblPr>
              <a:tblGrid>
                <a:gridCol w="1627381"/>
                <a:gridCol w="4339682"/>
                <a:gridCol w="2169841"/>
              </a:tblGrid>
              <a:tr h="331065">
                <a:tc>
                  <a:txBody>
                    <a:bodyPr/>
                    <a:lstStyle/>
                    <a:p>
                      <a:r>
                        <a:rPr lang="zh-TW" altLang="en-US" sz="1600" dirty="0" smtClean="0">
                          <a:solidFill>
                            <a:srgbClr val="002060"/>
                          </a:solidFill>
                        </a:rPr>
                        <a:t>廠商名稱</a:t>
                      </a:r>
                      <a:endParaRPr lang="zh-TW" altLang="en-US" sz="16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1600" dirty="0" smtClean="0">
                          <a:solidFill>
                            <a:srgbClr val="002060"/>
                          </a:solidFill>
                        </a:rPr>
                        <a:t>技術缺口</a:t>
                      </a:r>
                      <a:endParaRPr lang="zh-TW" altLang="en-US" sz="16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1600" dirty="0" smtClean="0">
                          <a:solidFill>
                            <a:srgbClr val="002060"/>
                          </a:solidFill>
                        </a:rPr>
                        <a:t>臨床需求</a:t>
                      </a:r>
                      <a:endParaRPr lang="zh-TW" altLang="en-US" sz="16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12612">
                <a:tc>
                  <a:txBody>
                    <a:bodyPr/>
                    <a:lstStyle/>
                    <a:p>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600" dirty="0" smtClean="0"/>
                        <a:t>目前研發之再生膜</a:t>
                      </a:r>
                      <a:r>
                        <a:rPr lang="en-US" altLang="zh-TW" sz="1600" dirty="0" smtClean="0"/>
                        <a:t>(</a:t>
                      </a:r>
                      <a:r>
                        <a:rPr lang="zh-TW" altLang="en-US" sz="1600" dirty="0" smtClean="0"/>
                        <a:t>膠原蛋白</a:t>
                      </a:r>
                      <a:r>
                        <a:rPr lang="en-US" altLang="zh-TW" sz="1600" dirty="0" smtClean="0"/>
                        <a:t>)</a:t>
                      </a:r>
                      <a:r>
                        <a:rPr lang="zh-TW" altLang="en-US" sz="1600" dirty="0" smtClean="0"/>
                        <a:t>希望透過觀摩植牙臨床手術以進行產品樣式、包裝規劃</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68331">
                <a:tc>
                  <a:txBody>
                    <a:bodyPr/>
                    <a:lstStyle/>
                    <a:p>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smtClean="0"/>
                        <a:t>1.</a:t>
                      </a:r>
                      <a:r>
                        <a:rPr lang="zh-TW" altLang="en-US" sz="1600" dirty="0" smtClean="0"/>
                        <a:t>骨釘、骨板鈦金屬電解拋光</a:t>
                      </a:r>
                      <a:endParaRPr lang="en-US" altLang="zh-TW" sz="1600" dirty="0" smtClean="0"/>
                    </a:p>
                    <a:p>
                      <a:r>
                        <a:rPr lang="en-US" altLang="zh-TW" sz="1600" dirty="0" smtClean="0"/>
                        <a:t>2.</a:t>
                      </a:r>
                      <a:r>
                        <a:rPr lang="zh-TW" altLang="en-US" sz="1600" dirty="0" smtClean="0"/>
                        <a:t>再生膜製作技術</a:t>
                      </a:r>
                      <a:r>
                        <a:rPr lang="en-US" altLang="zh-TW" sz="1600" dirty="0" smtClean="0"/>
                        <a:t>(</a:t>
                      </a:r>
                      <a:r>
                        <a:rPr lang="zh-TW" altLang="en-US" sz="1600" dirty="0" smtClean="0"/>
                        <a:t>原料為膠原蛋白或鈦</a:t>
                      </a:r>
                      <a:r>
                        <a:rPr lang="en-US" altLang="zh-TW" sz="1600" dirty="0" smtClean="0"/>
                        <a:t>)</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1600" dirty="0" smtClean="0"/>
                        <a:t>與成功大學、奇美醫院合作進行動物實驗</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83981">
                <a:tc>
                  <a:txBody>
                    <a:bodyPr/>
                    <a:lstStyle/>
                    <a:p>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1600" dirty="0" smtClean="0"/>
                        <a:t>目前研發玻璃陶瓷</a:t>
                      </a:r>
                      <a:r>
                        <a:rPr lang="en-US" altLang="zh-TW" sz="1600" dirty="0" smtClean="0"/>
                        <a:t>(</a:t>
                      </a:r>
                      <a:r>
                        <a:rPr lang="zh-TW" altLang="en-US" sz="1600" dirty="0" smtClean="0"/>
                        <a:t>用於假牙製作</a:t>
                      </a:r>
                      <a:r>
                        <a:rPr lang="en-US" altLang="zh-TW" sz="1600" dirty="0" smtClean="0"/>
                        <a:t>)</a:t>
                      </a:r>
                      <a:r>
                        <a:rPr lang="zh-TW" altLang="en-US" sz="1600" dirty="0" smtClean="0"/>
                        <a:t>，遇到熱處理後結構問題</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44839">
                <a:tc>
                  <a:txBody>
                    <a:bodyPr/>
                    <a:lstStyle/>
                    <a:p>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1600" dirty="0" smtClean="0"/>
                        <a:t>白光干涉儀、</a:t>
                      </a:r>
                      <a:r>
                        <a:rPr lang="en-US" altLang="zh-TW" sz="1600" dirty="0" smtClean="0"/>
                        <a:t>IC(</a:t>
                      </a:r>
                      <a:r>
                        <a:rPr lang="zh-TW" altLang="en-US" sz="1600" dirty="0" smtClean="0"/>
                        <a:t>液體離子濃度分析</a:t>
                      </a:r>
                      <a:r>
                        <a:rPr lang="en-US" altLang="zh-TW" sz="1600" dirty="0" smtClean="0"/>
                        <a:t>)</a:t>
                      </a:r>
                      <a:r>
                        <a:rPr lang="zh-TW" altLang="en-US" sz="1600" dirty="0" smtClean="0"/>
                        <a:t>等儀器檢測服務，中心是否有提供相關服務</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1600" dirty="0" smtClean="0"/>
                        <a:t>臨床試驗方面骨科委託義大、成大，牙科委託高醫</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20080">
                <a:tc>
                  <a:txBody>
                    <a:bodyPr/>
                    <a:lstStyle/>
                    <a:p>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1600" dirty="0" smtClean="0"/>
                        <a:t>塑膠表面處理</a:t>
                      </a:r>
                      <a:r>
                        <a:rPr lang="en-US" altLang="zh-TW" sz="1600" dirty="0" smtClean="0"/>
                        <a:t>(</a:t>
                      </a:r>
                      <a:r>
                        <a:rPr lang="zh-TW" altLang="en-US" sz="1600" dirty="0" smtClean="0"/>
                        <a:t>用於</a:t>
                      </a:r>
                      <a:r>
                        <a:rPr lang="en-US" altLang="zh-TW" sz="1600" dirty="0" smtClean="0"/>
                        <a:t>PEEK</a:t>
                      </a:r>
                      <a:r>
                        <a:rPr lang="zh-TW" altLang="en-US" sz="1600" dirty="0" smtClean="0"/>
                        <a:t>頸椎融合裝置</a:t>
                      </a:r>
                      <a:r>
                        <a:rPr lang="en-US" altLang="zh-TW" sz="1600" dirty="0" smtClean="0"/>
                        <a:t>)</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標題 1"/>
          <p:cNvSpPr>
            <a:spLocks noGrp="1"/>
          </p:cNvSpPr>
          <p:nvPr>
            <p:ph type="title"/>
          </p:nvPr>
        </p:nvSpPr>
        <p:spPr>
          <a:xfrm>
            <a:off x="642910" y="131762"/>
            <a:ext cx="6881418" cy="654032"/>
          </a:xfrm>
        </p:spPr>
        <p:txBody>
          <a:bodyPr>
            <a:normAutofit fontScale="90000"/>
          </a:bodyPr>
          <a:lstStyle/>
          <a:p>
            <a:r>
              <a:rPr lang="zh-TW" altLang="zh-TW" dirty="0" smtClean="0"/>
              <a:t>園區</a:t>
            </a:r>
            <a:r>
              <a:rPr lang="zh-TW" altLang="zh-TW" dirty="0"/>
              <a:t>廠商之臨床需求缺口分析及後續輔導方式</a:t>
            </a:r>
            <a:endParaRPr lang="zh-TW" altLang="en-US" dirty="0"/>
          </a:p>
        </p:txBody>
      </p:sp>
    </p:spTree>
    <p:extLst>
      <p:ext uri="{BB962C8B-B14F-4D97-AF65-F5344CB8AC3E}">
        <p14:creationId xmlns:p14="http://schemas.microsoft.com/office/powerpoint/2010/main" val="42496080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1594490632"/>
              </p:ext>
            </p:extLst>
          </p:nvPr>
        </p:nvGraphicFramePr>
        <p:xfrm>
          <a:off x="251520" y="980728"/>
          <a:ext cx="8496944" cy="4176463"/>
        </p:xfrm>
        <a:graphic>
          <a:graphicData uri="http://schemas.openxmlformats.org/drawingml/2006/table">
            <a:tbl>
              <a:tblPr firstRow="1" bandRow="1">
                <a:tableStyleId>{46F890A9-2807-4EBB-B81D-B2AA78EC7F39}</a:tableStyleId>
              </a:tblPr>
              <a:tblGrid>
                <a:gridCol w="2258681"/>
                <a:gridCol w="3441800"/>
                <a:gridCol w="2796463"/>
              </a:tblGrid>
              <a:tr h="451677">
                <a:tc>
                  <a:txBody>
                    <a:bodyPr/>
                    <a:lstStyle/>
                    <a:p>
                      <a:r>
                        <a:rPr lang="zh-TW" altLang="en-US" sz="1600" dirty="0" smtClean="0">
                          <a:solidFill>
                            <a:srgbClr val="002060"/>
                          </a:solidFill>
                        </a:rPr>
                        <a:t>廠商名稱</a:t>
                      </a:r>
                      <a:endParaRPr lang="zh-TW" altLang="en-US" sz="16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1600" dirty="0" smtClean="0">
                          <a:solidFill>
                            <a:srgbClr val="002060"/>
                          </a:solidFill>
                        </a:rPr>
                        <a:t>技術缺口</a:t>
                      </a:r>
                      <a:endParaRPr lang="zh-TW" altLang="en-US" sz="16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1600" dirty="0" smtClean="0">
                          <a:solidFill>
                            <a:srgbClr val="002060"/>
                          </a:solidFill>
                        </a:rPr>
                        <a:t>臨床需求</a:t>
                      </a:r>
                      <a:endParaRPr lang="zh-TW" altLang="en-US" sz="16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05358">
                <a:tc>
                  <a:txBody>
                    <a:bodyPr/>
                    <a:lstStyle/>
                    <a:p>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1600" dirty="0" smtClean="0"/>
                        <a:t>手術器械後處理</a:t>
                      </a:r>
                      <a:r>
                        <a:rPr lang="en-US" altLang="zh-TW" sz="1600" dirty="0" smtClean="0"/>
                        <a:t>(</a:t>
                      </a:r>
                      <a:r>
                        <a:rPr lang="zh-TW" altLang="en-US" sz="1600" dirty="0" smtClean="0"/>
                        <a:t>電解拋光、鈍化處理</a:t>
                      </a:r>
                      <a:r>
                        <a:rPr lang="en-US" altLang="zh-TW" sz="1600" dirty="0" smtClean="0"/>
                        <a:t>)</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1600" dirty="0" smtClean="0"/>
                        <a:t>與高醫</a:t>
                      </a:r>
                      <a:r>
                        <a:rPr lang="en-US" altLang="zh-TW" sz="1600" dirty="0" smtClean="0"/>
                        <a:t>IRB</a:t>
                      </a:r>
                      <a:r>
                        <a:rPr lang="zh-TW" altLang="en-US" sz="1600" dirty="0" smtClean="0"/>
                        <a:t>合作植牙導航系統人體試驗</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1677">
                <a:tc>
                  <a:txBody>
                    <a:bodyPr/>
                    <a:lstStyle/>
                    <a:p>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600" dirty="0" smtClean="0"/>
                        <a:t>LED</a:t>
                      </a:r>
                      <a:r>
                        <a:rPr lang="zh-TW" altLang="en-US" sz="1600" dirty="0" smtClean="0"/>
                        <a:t>無影燈之</a:t>
                      </a:r>
                      <a:r>
                        <a:rPr lang="en-US" altLang="zh-TW" sz="1600" dirty="0" smtClean="0"/>
                        <a:t>LED</a:t>
                      </a:r>
                      <a:r>
                        <a:rPr lang="zh-TW" altLang="en-US" sz="1600" dirty="0" smtClean="0"/>
                        <a:t>專利、技術需求</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05358">
                <a:tc>
                  <a:txBody>
                    <a:bodyPr/>
                    <a:lstStyle/>
                    <a:p>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1600" dirty="0" smtClean="0"/>
                        <a:t>目前正規劃數位牙科雲端平台，需數位軟體相關協助</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1677">
                <a:tc>
                  <a:txBody>
                    <a:bodyPr/>
                    <a:lstStyle/>
                    <a:p>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1600" dirty="0" smtClean="0"/>
                        <a:t>齒科</a:t>
                      </a:r>
                      <a:r>
                        <a:rPr lang="en-US" altLang="zh-TW" sz="1600" dirty="0" smtClean="0"/>
                        <a:t>CT</a:t>
                      </a:r>
                      <a:r>
                        <a:rPr lang="zh-TW" altLang="en-US" sz="1600" dirty="0" smtClean="0"/>
                        <a:t>垂直旋轉之機構設計</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05358">
                <a:tc>
                  <a:txBody>
                    <a:bodyPr/>
                    <a:lstStyle/>
                    <a:p>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1600" dirty="0" smtClean="0"/>
                        <a:t>用於慢速手機之齒輪製成精度不佳</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1600" dirty="0" smtClean="0"/>
                        <a:t>臨床需求主要來自於台大、高醫產品試用後的回饋</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05358">
                <a:tc>
                  <a:txBody>
                    <a:bodyPr/>
                    <a:lstStyle/>
                    <a:p>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1600" dirty="0" smtClean="0"/>
                        <a:t>肺結核相關檢測試劑臨床試驗、檢體收集</a:t>
                      </a:r>
                      <a:endParaRPr lang="zh-TW"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標題 1"/>
          <p:cNvSpPr>
            <a:spLocks noGrp="1"/>
          </p:cNvSpPr>
          <p:nvPr>
            <p:ph type="title"/>
          </p:nvPr>
        </p:nvSpPr>
        <p:spPr>
          <a:xfrm>
            <a:off x="642910" y="131762"/>
            <a:ext cx="6881418" cy="654032"/>
          </a:xfrm>
        </p:spPr>
        <p:txBody>
          <a:bodyPr>
            <a:normAutofit fontScale="90000"/>
          </a:bodyPr>
          <a:lstStyle/>
          <a:p>
            <a:r>
              <a:rPr lang="zh-TW" altLang="zh-TW" dirty="0" smtClean="0"/>
              <a:t>園區</a:t>
            </a:r>
            <a:r>
              <a:rPr lang="zh-TW" altLang="zh-TW" dirty="0"/>
              <a:t>廠商之臨床需求缺口分析及後續輔導方式</a:t>
            </a:r>
            <a:endParaRPr lang="zh-TW" altLang="en-US" dirty="0"/>
          </a:p>
        </p:txBody>
      </p:sp>
    </p:spTree>
    <p:extLst>
      <p:ext uri="{BB962C8B-B14F-4D97-AF65-F5344CB8AC3E}">
        <p14:creationId xmlns:p14="http://schemas.microsoft.com/office/powerpoint/2010/main" val="40597030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投影片編號版面配置區 3"/>
          <p:cNvSpPr txBox="1">
            <a:spLocks/>
          </p:cNvSpPr>
          <p:nvPr/>
        </p:nvSpPr>
        <p:spPr bwMode="auto">
          <a:xfrm>
            <a:off x="8699500" y="6453188"/>
            <a:ext cx="4381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6CAFF26A-D694-4F69-93F4-C42870BD5FEF}" type="slidenum">
              <a:rPr lang="zh-TW" altLang="en-US"/>
              <a:pPr eaLnBrk="1" hangingPunct="1"/>
              <a:t>2</a:t>
            </a:fld>
            <a:endParaRPr lang="zh-TW" altLang="en-US"/>
          </a:p>
        </p:txBody>
      </p:sp>
      <p:sp>
        <p:nvSpPr>
          <p:cNvPr id="6" name="矩形 5"/>
          <p:cNvSpPr/>
          <p:nvPr/>
        </p:nvSpPr>
        <p:spPr>
          <a:xfrm>
            <a:off x="-14062" y="1268760"/>
            <a:ext cx="9183688" cy="3785652"/>
          </a:xfrm>
          <a:prstGeom prst="rect">
            <a:avLst/>
          </a:prstGeom>
        </p:spPr>
        <p:txBody>
          <a:bodyPr>
            <a:spAutoFit/>
          </a:bodyPr>
          <a:lstStyle/>
          <a:p>
            <a:pPr marL="1160463" lvl="1" indent="-728663" fontAlgn="auto">
              <a:spcBef>
                <a:spcPts val="0"/>
              </a:spcBef>
              <a:spcAft>
                <a:spcPts val="0"/>
              </a:spcAft>
              <a:defRPr/>
            </a:pPr>
            <a:r>
              <a:rPr kumimoji="0" lang="zh-TW" altLang="en-US" sz="2000" b="1" dirty="0" smtClean="0">
                <a:solidFill>
                  <a:srgbClr val="0000FF"/>
                </a:solidFill>
                <a:latin typeface="微軟正黑體" panose="020B0604030504040204" pitchFamily="34" charset="-120"/>
                <a:ea typeface="微軟正黑體" panose="020B0604030504040204" pitchFamily="34" charset="-120"/>
                <a:cs typeface="Times New Roman" pitchFamily="18" charset="0"/>
              </a:rPr>
              <a:t>目標：</a:t>
            </a:r>
            <a:r>
              <a:rPr kumimoji="0" lang="zh-TW" altLang="en-US" sz="2000" b="1" dirty="0" smtClean="0">
                <a:solidFill>
                  <a:schemeClr val="tx1">
                    <a:lumMod val="95000"/>
                    <a:lumOff val="5000"/>
                  </a:schemeClr>
                </a:solidFill>
                <a:latin typeface="微軟正黑體" panose="020B0604030504040204" pitchFamily="34" charset="-120"/>
                <a:ea typeface="微軟正黑體" panose="020B0604030504040204" pitchFamily="34" charset="-120"/>
                <a:cs typeface="Times New Roman" pitchFamily="18" charset="0"/>
              </a:rPr>
              <a:t>邀請大師級講師介紹目前醫材最新趨勢並針對廠商技術卻口與臨床需求，盤點周邊學研量能，進行廠商媒合交流。</a:t>
            </a:r>
            <a:endParaRPr kumimoji="0" lang="zh-TW" altLang="en-US" sz="2000" b="1" dirty="0">
              <a:solidFill>
                <a:schemeClr val="tx1">
                  <a:lumMod val="95000"/>
                  <a:lumOff val="5000"/>
                </a:schemeClr>
              </a:solidFill>
              <a:latin typeface="微軟正黑體" panose="020B0604030504040204" pitchFamily="34" charset="-120"/>
              <a:ea typeface="微軟正黑體" panose="020B0604030504040204" pitchFamily="34" charset="-120"/>
              <a:cs typeface="Times New Roman" pitchFamily="18" charset="0"/>
            </a:endParaRPr>
          </a:p>
          <a:p>
            <a:pPr marL="1168400" lvl="1" indent="-711200" fontAlgn="auto">
              <a:spcBef>
                <a:spcPts val="0"/>
              </a:spcBef>
              <a:spcAft>
                <a:spcPts val="0"/>
              </a:spcAft>
              <a:defRPr/>
            </a:pPr>
            <a:r>
              <a:rPr kumimoji="0" lang="zh-TW" altLang="en-US" sz="2000" b="1" dirty="0">
                <a:solidFill>
                  <a:srgbClr val="0000FF"/>
                </a:solidFill>
                <a:latin typeface="微軟正黑體" panose="020B0604030504040204" pitchFamily="34" charset="-120"/>
                <a:ea typeface="微軟正黑體" panose="020B0604030504040204" pitchFamily="34" charset="-120"/>
                <a:cs typeface="Times New Roman" pitchFamily="18" charset="0"/>
              </a:rPr>
              <a:t>作法：</a:t>
            </a:r>
            <a:r>
              <a:rPr kumimoji="0" lang="zh-TW" altLang="en-US" sz="2000" b="1" dirty="0">
                <a:solidFill>
                  <a:schemeClr val="tx1">
                    <a:lumMod val="95000"/>
                    <a:lumOff val="5000"/>
                  </a:schemeClr>
                </a:solidFill>
                <a:latin typeface="微軟正黑體" panose="020B0604030504040204" pitchFamily="34" charset="-120"/>
                <a:ea typeface="微軟正黑體" panose="020B0604030504040204" pitchFamily="34" charset="-120"/>
                <a:cs typeface="Times New Roman" pitchFamily="18" charset="0"/>
              </a:rPr>
              <a:t>針對創新創業團隊及</a:t>
            </a:r>
            <a:r>
              <a:rPr kumimoji="0" lang="zh-TW" altLang="en-US" sz="2000" b="1" dirty="0" smtClean="0">
                <a:solidFill>
                  <a:schemeClr val="tx1">
                    <a:lumMod val="95000"/>
                    <a:lumOff val="5000"/>
                  </a:schemeClr>
                </a:solidFill>
                <a:latin typeface="微軟正黑體" panose="020B0604030504040204" pitchFamily="34" charset="-120"/>
                <a:ea typeface="微軟正黑體" panose="020B0604030504040204" pitchFamily="34" charset="-120"/>
                <a:cs typeface="Times New Roman" pitchFamily="18" charset="0"/>
              </a:rPr>
              <a:t>園區與區外廠商的臨床及技術需求</a:t>
            </a:r>
            <a:r>
              <a:rPr kumimoji="0" lang="zh-TW" altLang="en-US" sz="2000" b="1" dirty="0">
                <a:solidFill>
                  <a:schemeClr val="tx1">
                    <a:lumMod val="95000"/>
                    <a:lumOff val="5000"/>
                  </a:schemeClr>
                </a:solidFill>
                <a:latin typeface="微軟正黑體" panose="020B0604030504040204" pitchFamily="34" charset="-120"/>
                <a:ea typeface="微軟正黑體" panose="020B0604030504040204" pitchFamily="34" charset="-120"/>
                <a:cs typeface="Times New Roman" pitchFamily="18" charset="0"/>
              </a:rPr>
              <a:t>，</a:t>
            </a:r>
            <a:r>
              <a:rPr kumimoji="0" lang="zh-TW" altLang="en-US" sz="2000" b="1" dirty="0" smtClean="0">
                <a:solidFill>
                  <a:schemeClr val="tx1">
                    <a:lumMod val="95000"/>
                    <a:lumOff val="5000"/>
                  </a:schemeClr>
                </a:solidFill>
                <a:latin typeface="微軟正黑體" panose="020B0604030504040204" pitchFamily="34" charset="-120"/>
                <a:ea typeface="微軟正黑體" panose="020B0604030504040204" pitchFamily="34" charset="-120"/>
                <a:cs typeface="Times New Roman" pitchFamily="18" charset="0"/>
              </a:rPr>
              <a:t>邀請國內知名大師講習及盤點周遭學研機構量能，邀請專家名冊中擁有專利技術者，共同媒合，藉以解決廠商臨床缺口，並吸引廠商進駐。</a:t>
            </a:r>
            <a:endParaRPr kumimoji="0" lang="en-US" altLang="zh-TW" sz="2000" b="1" dirty="0">
              <a:solidFill>
                <a:schemeClr val="tx1">
                  <a:lumMod val="95000"/>
                  <a:lumOff val="5000"/>
                </a:schemeClr>
              </a:solidFill>
              <a:latin typeface="微軟正黑體" panose="020B0604030504040204" pitchFamily="34" charset="-120"/>
              <a:ea typeface="微軟正黑體" panose="020B0604030504040204" pitchFamily="34" charset="-120"/>
              <a:cs typeface="Times New Roman" pitchFamily="18" charset="0"/>
            </a:endParaRPr>
          </a:p>
          <a:p>
            <a:pPr marL="1152000" lvl="2" indent="-266700" fontAlgn="auto">
              <a:spcBef>
                <a:spcPts val="0"/>
              </a:spcBef>
              <a:spcAft>
                <a:spcPts val="0"/>
              </a:spcAft>
              <a:buFont typeface="+mj-lt"/>
              <a:buAutoNum type="arabicParenR"/>
              <a:defRPr/>
            </a:pPr>
            <a:r>
              <a:rPr kumimoji="0" lang="zh-TW" altLang="en-US" sz="2000" b="1" dirty="0">
                <a:solidFill>
                  <a:srgbClr val="C00000"/>
                </a:solidFill>
                <a:latin typeface="微軟正黑體" panose="020B0604030504040204" pitchFamily="34" charset="-120"/>
                <a:ea typeface="微軟正黑體" panose="020B0604030504040204" pitchFamily="34" charset="-120"/>
                <a:cs typeface="Times New Roman" pitchFamily="18" charset="0"/>
              </a:rPr>
              <a:t>專利盤點：技術來源缺口，媒合專利平台調查結果，事前媒合</a:t>
            </a:r>
            <a:endParaRPr kumimoji="0" lang="en-US" altLang="zh-TW" sz="2000" b="1" dirty="0">
              <a:solidFill>
                <a:srgbClr val="C00000"/>
              </a:solidFill>
              <a:latin typeface="微軟正黑體" panose="020B0604030504040204" pitchFamily="34" charset="-120"/>
              <a:ea typeface="微軟正黑體" panose="020B0604030504040204" pitchFamily="34" charset="-120"/>
              <a:cs typeface="Times New Roman" pitchFamily="18" charset="0"/>
            </a:endParaRPr>
          </a:p>
          <a:p>
            <a:pPr marL="1152000" lvl="2" indent="-266700" fontAlgn="auto">
              <a:spcBef>
                <a:spcPts val="0"/>
              </a:spcBef>
              <a:spcAft>
                <a:spcPts val="0"/>
              </a:spcAft>
              <a:buFont typeface="+mj-lt"/>
              <a:buAutoNum type="arabicParenR"/>
              <a:defRPr/>
            </a:pPr>
            <a:r>
              <a:rPr kumimoji="0" lang="zh-TW" altLang="en-US" sz="2000" b="1" dirty="0" smtClean="0">
                <a:solidFill>
                  <a:srgbClr val="C00000"/>
                </a:solidFill>
                <a:latin typeface="微軟正黑體" panose="020B0604030504040204" pitchFamily="34" charset="-120"/>
                <a:ea typeface="微軟正黑體" panose="020B0604030504040204" pitchFamily="34" charset="-120"/>
                <a:cs typeface="Times New Roman" pitchFamily="18" charset="0"/>
              </a:rPr>
              <a:t>技術量能：</a:t>
            </a:r>
            <a:r>
              <a:rPr kumimoji="0" lang="zh-TW" altLang="zh-TW" sz="2000" b="1" dirty="0">
                <a:solidFill>
                  <a:srgbClr val="C00000"/>
                </a:solidFill>
                <a:latin typeface="微軟正黑體" panose="020B0604030504040204" pitchFamily="34" charset="-120"/>
                <a:ea typeface="微軟正黑體" panose="020B0604030504040204" pitchFamily="34" charset="-120"/>
                <a:cs typeface="Times New Roman" pitchFamily="18" charset="0"/>
              </a:rPr>
              <a:t>成功大學</a:t>
            </a:r>
            <a:r>
              <a:rPr kumimoji="0" lang="zh-TW" altLang="en-US" sz="2000" b="1" dirty="0">
                <a:solidFill>
                  <a:srgbClr val="C00000"/>
                </a:solidFill>
                <a:latin typeface="微軟正黑體" panose="020B0604030504040204" pitchFamily="34" charset="-120"/>
                <a:ea typeface="微軟正黑體" panose="020B0604030504040204" pitchFamily="34" charset="-120"/>
                <a:cs typeface="Times New Roman" pitchFamily="18" charset="0"/>
              </a:rPr>
              <a:t>、高醫、奇美或其他學研醫</a:t>
            </a:r>
            <a:r>
              <a:rPr kumimoji="0" lang="zh-TW" altLang="en-US" sz="2000" b="1" dirty="0" smtClean="0">
                <a:solidFill>
                  <a:srgbClr val="C00000"/>
                </a:solidFill>
                <a:latin typeface="微軟正黑體" panose="020B0604030504040204" pitchFamily="34" charset="-120"/>
                <a:ea typeface="微軟正黑體" panose="020B0604030504040204" pitchFamily="34" charset="-120"/>
                <a:cs typeface="Times New Roman" pitchFamily="18" charset="0"/>
              </a:rPr>
              <a:t>機構育成中心等</a:t>
            </a:r>
            <a:endParaRPr kumimoji="0" lang="en-US" altLang="zh-TW" sz="2000" b="1" dirty="0">
              <a:solidFill>
                <a:srgbClr val="C00000"/>
              </a:solidFill>
              <a:latin typeface="微軟正黑體" panose="020B0604030504040204" pitchFamily="34" charset="-120"/>
              <a:ea typeface="微軟正黑體" panose="020B0604030504040204" pitchFamily="34" charset="-120"/>
              <a:cs typeface="Times New Roman" pitchFamily="18" charset="0"/>
            </a:endParaRPr>
          </a:p>
          <a:p>
            <a:pPr marL="1152000" lvl="2" indent="-266700" fontAlgn="auto">
              <a:spcBef>
                <a:spcPts val="0"/>
              </a:spcBef>
              <a:spcAft>
                <a:spcPts val="0"/>
              </a:spcAft>
              <a:buFont typeface="+mj-lt"/>
              <a:buAutoNum type="arabicParenR"/>
              <a:defRPr/>
            </a:pPr>
            <a:r>
              <a:rPr kumimoji="0" lang="zh-TW" altLang="en-US" sz="2000" b="1" dirty="0">
                <a:solidFill>
                  <a:srgbClr val="C00000"/>
                </a:solidFill>
                <a:latin typeface="微軟正黑體" panose="020B0604030504040204" pitchFamily="34" charset="-120"/>
                <a:ea typeface="微軟正黑體" panose="020B0604030504040204" pitchFamily="34" charset="-120"/>
                <a:cs typeface="Times New Roman" pitchFamily="18" charset="0"/>
              </a:rPr>
              <a:t>廠商邀請：已進駐南科園區之醫材廠商或區外廠商</a:t>
            </a:r>
            <a:endParaRPr kumimoji="0" lang="en-US" altLang="zh-TW" sz="2000" b="1" dirty="0">
              <a:solidFill>
                <a:srgbClr val="C00000"/>
              </a:solidFill>
              <a:latin typeface="微軟正黑體" panose="020B0604030504040204" pitchFamily="34" charset="-120"/>
              <a:ea typeface="微軟正黑體" panose="020B0604030504040204" pitchFamily="34" charset="-120"/>
              <a:cs typeface="Times New Roman" pitchFamily="18" charset="0"/>
            </a:endParaRPr>
          </a:p>
          <a:p>
            <a:pPr marL="1152000" lvl="2" indent="-266700" fontAlgn="auto">
              <a:spcBef>
                <a:spcPts val="0"/>
              </a:spcBef>
              <a:spcAft>
                <a:spcPts val="0"/>
              </a:spcAft>
              <a:buFont typeface="+mj-lt"/>
              <a:buAutoNum type="arabicParenR"/>
              <a:defRPr/>
            </a:pPr>
            <a:r>
              <a:rPr kumimoji="0" lang="zh-TW" altLang="en-US" sz="2000" b="1" dirty="0">
                <a:solidFill>
                  <a:srgbClr val="C00000"/>
                </a:solidFill>
                <a:latin typeface="微軟正黑體" panose="020B0604030504040204" pitchFamily="34" charset="-120"/>
                <a:ea typeface="微軟正黑體" panose="020B0604030504040204" pitchFamily="34" charset="-120"/>
                <a:cs typeface="Times New Roman" pitchFamily="18" charset="0"/>
              </a:rPr>
              <a:t>媒合方式：邀請南科廠商</a:t>
            </a:r>
            <a:r>
              <a:rPr kumimoji="0" lang="zh-TW" altLang="en-US" sz="2000" b="1" dirty="0" smtClean="0">
                <a:solidFill>
                  <a:srgbClr val="C00000"/>
                </a:solidFill>
                <a:latin typeface="微軟正黑體" panose="020B0604030504040204" pitchFamily="34" charset="-120"/>
                <a:ea typeface="微軟正黑體" panose="020B0604030504040204" pitchFamily="34" charset="-120"/>
                <a:cs typeface="Times New Roman" pitchFamily="18" charset="0"/>
              </a:rPr>
              <a:t>與專利技術擁有者、</a:t>
            </a:r>
            <a:r>
              <a:rPr kumimoji="0" lang="zh-TW" altLang="en-US" sz="2000" b="1" dirty="0">
                <a:solidFill>
                  <a:srgbClr val="C00000"/>
                </a:solidFill>
                <a:latin typeface="微軟正黑體" panose="020B0604030504040204" pitchFamily="34" charset="-120"/>
                <a:ea typeface="微軟正黑體" panose="020B0604030504040204" pitchFamily="34" charset="-120"/>
                <a:cs typeface="Times New Roman" pitchFamily="18" charset="0"/>
              </a:rPr>
              <a:t>醫師或教授一對一洽談</a:t>
            </a:r>
            <a:endParaRPr kumimoji="0" lang="en-US" altLang="zh-TW" sz="2000" b="1" dirty="0">
              <a:solidFill>
                <a:srgbClr val="C00000"/>
              </a:solidFill>
              <a:latin typeface="微軟正黑體" panose="020B0604030504040204" pitchFamily="34" charset="-120"/>
              <a:ea typeface="微軟正黑體" panose="020B0604030504040204" pitchFamily="34" charset="-120"/>
              <a:cs typeface="Times New Roman" pitchFamily="18" charset="0"/>
            </a:endParaRPr>
          </a:p>
          <a:p>
            <a:pPr marL="723900" lvl="1" indent="-266700" fontAlgn="auto">
              <a:spcBef>
                <a:spcPts val="0"/>
              </a:spcBef>
              <a:spcAft>
                <a:spcPts val="0"/>
              </a:spcAft>
              <a:defRPr/>
            </a:pPr>
            <a:r>
              <a:rPr kumimoji="0" lang="zh-TW" altLang="en-US" sz="2000" b="1" dirty="0">
                <a:solidFill>
                  <a:srgbClr val="0000FF"/>
                </a:solidFill>
                <a:latin typeface="微軟正黑體" panose="020B0604030504040204" pitchFamily="34" charset="-120"/>
                <a:ea typeface="微軟正黑體" panose="020B0604030504040204" pitchFamily="34" charset="-120"/>
                <a:cs typeface="Times New Roman" pitchFamily="18" charset="0"/>
              </a:rPr>
              <a:t>活動日期：</a:t>
            </a:r>
            <a:r>
              <a:rPr kumimoji="0" lang="en-US" altLang="en-US" sz="2000" b="1" dirty="0">
                <a:solidFill>
                  <a:schemeClr val="tx1">
                    <a:lumMod val="95000"/>
                    <a:lumOff val="5000"/>
                  </a:schemeClr>
                </a:solidFill>
                <a:latin typeface="微軟正黑體" panose="020B0604030504040204" pitchFamily="34" charset="-120"/>
                <a:ea typeface="微軟正黑體" panose="020B0604030504040204" pitchFamily="34" charset="-120"/>
                <a:cs typeface="Times New Roman" pitchFamily="18" charset="0"/>
              </a:rPr>
              <a:t>103</a:t>
            </a:r>
            <a:r>
              <a:rPr kumimoji="0" lang="zh-TW" altLang="en-US" sz="2000" b="1" dirty="0" smtClean="0">
                <a:solidFill>
                  <a:schemeClr val="tx1">
                    <a:lumMod val="95000"/>
                    <a:lumOff val="5000"/>
                  </a:schemeClr>
                </a:solidFill>
                <a:latin typeface="微軟正黑體" panose="020B0604030504040204" pitchFamily="34" charset="-120"/>
                <a:ea typeface="微軟正黑體" panose="020B0604030504040204" pitchFamily="34" charset="-120"/>
                <a:cs typeface="Times New Roman" pitchFamily="18" charset="0"/>
              </a:rPr>
              <a:t>年</a:t>
            </a:r>
            <a:r>
              <a:rPr kumimoji="0" lang="en-US" altLang="zh-TW" sz="2000" b="1" dirty="0">
                <a:solidFill>
                  <a:schemeClr val="tx1">
                    <a:lumMod val="95000"/>
                    <a:lumOff val="5000"/>
                  </a:schemeClr>
                </a:solidFill>
                <a:latin typeface="微軟正黑體" panose="020B0604030504040204" pitchFamily="34" charset="-120"/>
                <a:ea typeface="微軟正黑體" panose="020B0604030504040204" pitchFamily="34" charset="-120"/>
                <a:cs typeface="Times New Roman" pitchFamily="18" charset="0"/>
              </a:rPr>
              <a:t>7</a:t>
            </a:r>
            <a:r>
              <a:rPr kumimoji="0" lang="zh-TW" altLang="en-US" sz="2000" b="1" dirty="0" smtClean="0">
                <a:solidFill>
                  <a:schemeClr val="tx1">
                    <a:lumMod val="95000"/>
                    <a:lumOff val="5000"/>
                  </a:schemeClr>
                </a:solidFill>
                <a:latin typeface="微軟正黑體" panose="020B0604030504040204" pitchFamily="34" charset="-120"/>
                <a:ea typeface="微軟正黑體" panose="020B0604030504040204" pitchFamily="34" charset="-120"/>
                <a:cs typeface="Times New Roman" pitchFamily="18" charset="0"/>
              </a:rPr>
              <a:t>月</a:t>
            </a:r>
            <a:r>
              <a:rPr kumimoji="0" lang="en-US" altLang="zh-TW" sz="2000" b="1" dirty="0">
                <a:solidFill>
                  <a:schemeClr val="tx1">
                    <a:lumMod val="95000"/>
                    <a:lumOff val="5000"/>
                  </a:schemeClr>
                </a:solidFill>
                <a:latin typeface="微軟正黑體" panose="020B0604030504040204" pitchFamily="34" charset="-120"/>
                <a:ea typeface="微軟正黑體" panose="020B0604030504040204" pitchFamily="34" charset="-120"/>
                <a:cs typeface="Times New Roman" pitchFamily="18" charset="0"/>
              </a:rPr>
              <a:t>3</a:t>
            </a:r>
            <a:r>
              <a:rPr kumimoji="0" lang="zh-TW" altLang="en-US" sz="2000" b="1" dirty="0" smtClean="0">
                <a:solidFill>
                  <a:schemeClr val="tx1">
                    <a:lumMod val="95000"/>
                    <a:lumOff val="5000"/>
                  </a:schemeClr>
                </a:solidFill>
                <a:latin typeface="微軟正黑體" panose="020B0604030504040204" pitchFamily="34" charset="-120"/>
                <a:ea typeface="微軟正黑體" panose="020B0604030504040204" pitchFamily="34" charset="-120"/>
                <a:cs typeface="Times New Roman" pitchFamily="18" charset="0"/>
              </a:rPr>
              <a:t>日</a:t>
            </a:r>
            <a:r>
              <a:rPr kumimoji="0" lang="en-US" altLang="en-US" sz="2000" b="1" dirty="0">
                <a:solidFill>
                  <a:schemeClr val="tx1">
                    <a:lumMod val="95000"/>
                    <a:lumOff val="5000"/>
                  </a:schemeClr>
                </a:solidFill>
                <a:latin typeface="微軟正黑體" panose="020B0604030504040204" pitchFamily="34" charset="-120"/>
                <a:ea typeface="微軟正黑體" panose="020B0604030504040204" pitchFamily="34" charset="-120"/>
                <a:cs typeface="Times New Roman" pitchFamily="18" charset="0"/>
              </a:rPr>
              <a:t>(</a:t>
            </a:r>
            <a:r>
              <a:rPr kumimoji="0" lang="zh-TW" altLang="en-US" sz="2000" b="1" dirty="0" smtClean="0">
                <a:solidFill>
                  <a:schemeClr val="tx1">
                    <a:lumMod val="95000"/>
                    <a:lumOff val="5000"/>
                  </a:schemeClr>
                </a:solidFill>
                <a:latin typeface="微軟正黑體" panose="020B0604030504040204" pitchFamily="34" charset="-120"/>
                <a:ea typeface="微軟正黑體" panose="020B0604030504040204" pitchFamily="34" charset="-120"/>
                <a:cs typeface="Times New Roman" pitchFamily="18" charset="0"/>
              </a:rPr>
              <a:t>星期四</a:t>
            </a:r>
            <a:r>
              <a:rPr kumimoji="0" lang="en-US" altLang="en-US" sz="2000" b="1" dirty="0" smtClean="0">
                <a:solidFill>
                  <a:schemeClr val="tx1">
                    <a:lumMod val="95000"/>
                    <a:lumOff val="5000"/>
                  </a:schemeClr>
                </a:solidFill>
                <a:latin typeface="微軟正黑體" panose="020B0604030504040204" pitchFamily="34" charset="-120"/>
                <a:ea typeface="微軟正黑體" panose="020B0604030504040204" pitchFamily="34" charset="-120"/>
                <a:cs typeface="Times New Roman" pitchFamily="18" charset="0"/>
              </a:rPr>
              <a:t>)</a:t>
            </a:r>
            <a:r>
              <a:rPr kumimoji="0" lang="zh-TW" altLang="en-US" sz="2000" b="1" dirty="0">
                <a:solidFill>
                  <a:schemeClr val="tx1">
                    <a:lumMod val="95000"/>
                    <a:lumOff val="5000"/>
                  </a:schemeClr>
                </a:solidFill>
                <a:latin typeface="微軟正黑體" panose="020B0604030504040204" pitchFamily="34" charset="-120"/>
                <a:ea typeface="微軟正黑體" panose="020B0604030504040204" pitchFamily="34" charset="-120"/>
                <a:cs typeface="Times New Roman" pitchFamily="18" charset="0"/>
              </a:rPr>
              <a:t>下午</a:t>
            </a:r>
            <a:r>
              <a:rPr kumimoji="0" lang="en-US" altLang="en-US" sz="2000" b="1" dirty="0">
                <a:solidFill>
                  <a:schemeClr val="tx1">
                    <a:lumMod val="95000"/>
                    <a:lumOff val="5000"/>
                  </a:schemeClr>
                </a:solidFill>
                <a:latin typeface="微軟正黑體" panose="020B0604030504040204" pitchFamily="34" charset="-120"/>
                <a:ea typeface="微軟正黑體" panose="020B0604030504040204" pitchFamily="34" charset="-120"/>
                <a:cs typeface="Times New Roman" pitchFamily="18" charset="0"/>
              </a:rPr>
              <a:t>1</a:t>
            </a:r>
            <a:r>
              <a:rPr kumimoji="0" lang="zh-TW" altLang="en-US" sz="2000" b="1" dirty="0">
                <a:solidFill>
                  <a:schemeClr val="tx1">
                    <a:lumMod val="95000"/>
                    <a:lumOff val="5000"/>
                  </a:schemeClr>
                </a:solidFill>
                <a:latin typeface="微軟正黑體" panose="020B0604030504040204" pitchFamily="34" charset="-120"/>
                <a:ea typeface="微軟正黑體" panose="020B0604030504040204" pitchFamily="34" charset="-120"/>
                <a:cs typeface="Times New Roman" pitchFamily="18" charset="0"/>
              </a:rPr>
              <a:t>時</a:t>
            </a:r>
            <a:endParaRPr kumimoji="0" lang="en-US" altLang="zh-TW" sz="2000" b="1" dirty="0">
              <a:solidFill>
                <a:schemeClr val="tx1">
                  <a:lumMod val="95000"/>
                  <a:lumOff val="5000"/>
                </a:schemeClr>
              </a:solidFill>
              <a:latin typeface="微軟正黑體" panose="020B0604030504040204" pitchFamily="34" charset="-120"/>
              <a:ea typeface="微軟正黑體" panose="020B0604030504040204" pitchFamily="34" charset="-120"/>
              <a:cs typeface="Times New Roman" pitchFamily="18" charset="0"/>
            </a:endParaRPr>
          </a:p>
          <a:p>
            <a:pPr marL="723900" lvl="1" indent="-266700" fontAlgn="auto">
              <a:spcBef>
                <a:spcPts val="0"/>
              </a:spcBef>
              <a:spcAft>
                <a:spcPts val="0"/>
              </a:spcAft>
              <a:defRPr/>
            </a:pPr>
            <a:r>
              <a:rPr kumimoji="0" lang="zh-TW" altLang="en-US" sz="2000" b="1" dirty="0">
                <a:solidFill>
                  <a:srgbClr val="0000FF"/>
                </a:solidFill>
                <a:latin typeface="微軟正黑體" panose="020B0604030504040204" pitchFamily="34" charset="-120"/>
                <a:ea typeface="微軟正黑體" panose="020B0604030504040204" pitchFamily="34" charset="-120"/>
                <a:cs typeface="Times New Roman" pitchFamily="18" charset="0"/>
              </a:rPr>
              <a:t>活動地點</a:t>
            </a:r>
            <a:r>
              <a:rPr kumimoji="0" lang="zh-TW" altLang="en-US" sz="2000" b="1" dirty="0" smtClean="0">
                <a:solidFill>
                  <a:srgbClr val="0000FF"/>
                </a:solidFill>
                <a:latin typeface="微軟正黑體" panose="020B0604030504040204" pitchFamily="34" charset="-120"/>
                <a:ea typeface="微軟正黑體" panose="020B0604030504040204" pitchFamily="34" charset="-120"/>
                <a:cs typeface="Times New Roman" pitchFamily="18" charset="0"/>
              </a:rPr>
              <a:t>：</a:t>
            </a:r>
            <a:r>
              <a:rPr kumimoji="0" lang="zh-TW" altLang="en-US" sz="2000" b="1" dirty="0">
                <a:solidFill>
                  <a:schemeClr val="tx1">
                    <a:lumMod val="95000"/>
                    <a:lumOff val="5000"/>
                  </a:schemeClr>
                </a:solidFill>
                <a:latin typeface="微軟正黑體" panose="020B0604030504040204" pitchFamily="34" charset="-120"/>
                <a:ea typeface="微軟正黑體" panose="020B0604030504040204" pitchFamily="34" charset="-120"/>
                <a:cs typeface="Times New Roman" pitchFamily="18" charset="0"/>
              </a:rPr>
              <a:t>高雄市左營區崇德路</a:t>
            </a:r>
            <a:r>
              <a:rPr kumimoji="0" lang="en-US" altLang="en-US" sz="2000" b="1" dirty="0">
                <a:solidFill>
                  <a:schemeClr val="tx1">
                    <a:lumMod val="95000"/>
                    <a:lumOff val="5000"/>
                  </a:schemeClr>
                </a:solidFill>
                <a:latin typeface="微軟正黑體" panose="020B0604030504040204" pitchFamily="34" charset="-120"/>
                <a:ea typeface="微軟正黑體" panose="020B0604030504040204" pitchFamily="34" charset="-120"/>
                <a:cs typeface="Times New Roman" pitchFamily="18" charset="0"/>
              </a:rPr>
              <a:t>801</a:t>
            </a:r>
            <a:r>
              <a:rPr kumimoji="0" lang="zh-TW" altLang="en-US" sz="2000" b="1" dirty="0">
                <a:solidFill>
                  <a:schemeClr val="tx1">
                    <a:lumMod val="95000"/>
                    <a:lumOff val="5000"/>
                  </a:schemeClr>
                </a:solidFill>
                <a:latin typeface="微軟正黑體" panose="020B0604030504040204" pitchFamily="34" charset="-120"/>
                <a:ea typeface="微軟正黑體" panose="020B0604030504040204" pitchFamily="34" charset="-120"/>
                <a:cs typeface="Times New Roman" pitchFamily="18" charset="0"/>
              </a:rPr>
              <a:t>號</a:t>
            </a:r>
            <a:r>
              <a:rPr kumimoji="0" lang="en-US" altLang="en-US" sz="2000" b="1" dirty="0">
                <a:solidFill>
                  <a:schemeClr val="tx1">
                    <a:lumMod val="95000"/>
                    <a:lumOff val="5000"/>
                  </a:schemeClr>
                </a:solidFill>
                <a:latin typeface="微軟正黑體" panose="020B0604030504040204" pitchFamily="34" charset="-120"/>
                <a:ea typeface="微軟正黑體" panose="020B0604030504040204" pitchFamily="34" charset="-120"/>
                <a:cs typeface="Times New Roman" pitchFamily="18" charset="0"/>
              </a:rPr>
              <a:t>(</a:t>
            </a:r>
            <a:r>
              <a:rPr kumimoji="0" lang="zh-TW" altLang="en-US" sz="2000" b="1" dirty="0">
                <a:solidFill>
                  <a:schemeClr val="tx1">
                    <a:lumMod val="95000"/>
                    <a:lumOff val="5000"/>
                  </a:schemeClr>
                </a:solidFill>
                <a:latin typeface="微軟正黑體" panose="020B0604030504040204" pitchFamily="34" charset="-120"/>
                <a:ea typeface="微軟正黑體" panose="020B0604030504040204" pitchFamily="34" charset="-120"/>
                <a:cs typeface="Times New Roman" pitchFamily="18" charset="0"/>
              </a:rPr>
              <a:t>蓮潭國際</a:t>
            </a:r>
            <a:r>
              <a:rPr kumimoji="0" lang="zh-TW" altLang="en-US" sz="2000" b="1" dirty="0" smtClean="0">
                <a:solidFill>
                  <a:schemeClr val="tx1">
                    <a:lumMod val="95000"/>
                    <a:lumOff val="5000"/>
                  </a:schemeClr>
                </a:solidFill>
                <a:latin typeface="微軟正黑體" panose="020B0604030504040204" pitchFamily="34" charset="-120"/>
                <a:ea typeface="微軟正黑體" panose="020B0604030504040204" pitchFamily="34" charset="-120"/>
                <a:cs typeface="Times New Roman" pitchFamily="18" charset="0"/>
              </a:rPr>
              <a:t>會館會議室</a:t>
            </a:r>
            <a:r>
              <a:rPr kumimoji="0" lang="en-US" altLang="en-US" sz="2000" b="1" dirty="0">
                <a:solidFill>
                  <a:schemeClr val="tx1">
                    <a:lumMod val="95000"/>
                    <a:lumOff val="5000"/>
                  </a:schemeClr>
                </a:solidFill>
                <a:latin typeface="微軟正黑體" panose="020B0604030504040204" pitchFamily="34" charset="-120"/>
                <a:ea typeface="微軟正黑體" panose="020B0604030504040204" pitchFamily="34" charset="-120"/>
                <a:cs typeface="Times New Roman" pitchFamily="18" charset="0"/>
              </a:rPr>
              <a:t>)</a:t>
            </a:r>
          </a:p>
          <a:p>
            <a:pPr marL="723900" lvl="1" indent="-266700" fontAlgn="auto">
              <a:spcBef>
                <a:spcPts val="0"/>
              </a:spcBef>
              <a:spcAft>
                <a:spcPts val="0"/>
              </a:spcAft>
              <a:defRPr/>
            </a:pPr>
            <a:r>
              <a:rPr kumimoji="0" lang="zh-TW" altLang="en-US" sz="2000" b="1" dirty="0" smtClean="0">
                <a:solidFill>
                  <a:srgbClr val="0000FF"/>
                </a:solidFill>
                <a:latin typeface="微軟正黑體" panose="020B0604030504040204" pitchFamily="34" charset="-120"/>
                <a:ea typeface="微軟正黑體" panose="020B0604030504040204" pitchFamily="34" charset="-120"/>
                <a:cs typeface="Times New Roman" pitchFamily="18" charset="0"/>
              </a:rPr>
              <a:t>活動</a:t>
            </a:r>
            <a:r>
              <a:rPr kumimoji="0" lang="zh-TW" altLang="en-US" sz="2000" b="1" dirty="0">
                <a:solidFill>
                  <a:srgbClr val="0000FF"/>
                </a:solidFill>
                <a:latin typeface="微軟正黑體" panose="020B0604030504040204" pitchFamily="34" charset="-120"/>
                <a:ea typeface="微軟正黑體" panose="020B0604030504040204" pitchFamily="34" charset="-120"/>
                <a:cs typeface="Times New Roman" pitchFamily="18" charset="0"/>
              </a:rPr>
              <a:t>議程：如下</a:t>
            </a:r>
          </a:p>
        </p:txBody>
      </p:sp>
      <p:sp>
        <p:nvSpPr>
          <p:cNvPr id="9221" name="文字方塊 7"/>
          <p:cNvSpPr txBox="1">
            <a:spLocks noChangeArrowheads="1"/>
          </p:cNvSpPr>
          <p:nvPr/>
        </p:nvSpPr>
        <p:spPr bwMode="auto">
          <a:xfrm>
            <a:off x="179512" y="332656"/>
            <a:ext cx="441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zh-TW" altLang="en-US" sz="2000" b="1" dirty="0">
                <a:solidFill>
                  <a:schemeClr val="bg1"/>
                </a:solidFill>
                <a:latin typeface="微軟正黑體" pitchFamily="34" charset="-120"/>
                <a:ea typeface="微軟正黑體" pitchFamily="34" charset="-120"/>
              </a:rPr>
              <a:t>一</a:t>
            </a:r>
          </a:p>
        </p:txBody>
      </p:sp>
      <p:sp>
        <p:nvSpPr>
          <p:cNvPr id="8" name="標題 1"/>
          <p:cNvSpPr txBox="1">
            <a:spLocks/>
          </p:cNvSpPr>
          <p:nvPr/>
        </p:nvSpPr>
        <p:spPr bwMode="auto">
          <a:xfrm>
            <a:off x="642938" y="254670"/>
            <a:ext cx="6543675" cy="6540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TW" altLang="en-US" sz="28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mj-cs"/>
              </a:rPr>
              <a:t>活動辦理方式及議程安排</a:t>
            </a:r>
          </a:p>
        </p:txBody>
      </p:sp>
    </p:spTree>
    <p:extLst>
      <p:ext uri="{BB962C8B-B14F-4D97-AF65-F5344CB8AC3E}">
        <p14:creationId xmlns:p14="http://schemas.microsoft.com/office/powerpoint/2010/main" val="21902960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714348" y="193794"/>
            <a:ext cx="7962108" cy="642918"/>
          </a:xfrm>
        </p:spPr>
        <p:txBody>
          <a:bodyPr/>
          <a:lstStyle/>
          <a:p>
            <a:r>
              <a:rPr lang="zh-TW" altLang="en-US" sz="2800" dirty="0" smtClean="0"/>
              <a:t>醫材創新技術媒合會暨上市前服務簽約儀式</a:t>
            </a:r>
            <a:endParaRPr lang="zh-TW" altLang="en-US" sz="2800" dirty="0"/>
          </a:p>
        </p:txBody>
      </p:sp>
      <p:graphicFrame>
        <p:nvGraphicFramePr>
          <p:cNvPr id="4" name="表格 3"/>
          <p:cNvGraphicFramePr>
            <a:graphicFrameLocks noGrp="1"/>
          </p:cNvGraphicFramePr>
          <p:nvPr>
            <p:extLst>
              <p:ext uri="{D42A27DB-BD31-4B8C-83A1-F6EECF244321}">
                <p14:modId xmlns:p14="http://schemas.microsoft.com/office/powerpoint/2010/main" val="3499415461"/>
              </p:ext>
            </p:extLst>
          </p:nvPr>
        </p:nvGraphicFramePr>
        <p:xfrm>
          <a:off x="179512" y="908720"/>
          <a:ext cx="8786874" cy="5313590"/>
        </p:xfrm>
        <a:graphic>
          <a:graphicData uri="http://schemas.openxmlformats.org/drawingml/2006/table">
            <a:tbl>
              <a:tblPr/>
              <a:tblGrid>
                <a:gridCol w="1571636"/>
                <a:gridCol w="4357718"/>
                <a:gridCol w="2857520"/>
              </a:tblGrid>
              <a:tr h="646738">
                <a:tc gridSpan="3">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TW" altLang="en-US" sz="2000" b="1" kern="100" dirty="0" smtClean="0">
                          <a:solidFill>
                            <a:schemeClr val="tx1"/>
                          </a:solidFill>
                          <a:latin typeface="微軟正黑體" pitchFamily="34" charset="-120"/>
                          <a:ea typeface="微軟正黑體" pitchFamily="34" charset="-120"/>
                          <a:cs typeface="Times New Roman"/>
                        </a:rPr>
                        <a:t>醫材創新技術交流媒合會</a:t>
                      </a:r>
                      <a:endParaRPr lang="en-US" altLang="zh-TW" sz="2000" b="1" kern="100" dirty="0" smtClean="0">
                        <a:solidFill>
                          <a:schemeClr val="tx1"/>
                        </a:solidFill>
                        <a:latin typeface="微軟正黑體" pitchFamily="34" charset="-120"/>
                        <a:ea typeface="微軟正黑體" pitchFamily="34" charset="-120"/>
                        <a:cs typeface="Times New Roman"/>
                      </a:endParaRPr>
                    </a:p>
                    <a:p>
                      <a:pPr algn="ctr">
                        <a:spcAft>
                          <a:spcPts val="0"/>
                        </a:spcAft>
                      </a:pPr>
                      <a:r>
                        <a:rPr lang="en-US" altLang="zh-TW" sz="2000" b="1" kern="100" dirty="0" smtClean="0">
                          <a:solidFill>
                            <a:schemeClr val="tx1"/>
                          </a:solidFill>
                          <a:latin typeface="微軟正黑體" pitchFamily="34" charset="-120"/>
                          <a:ea typeface="微軟正黑體" pitchFamily="34" charset="-120"/>
                          <a:cs typeface="Times New Roman"/>
                        </a:rPr>
                        <a:t>103</a:t>
                      </a:r>
                      <a:r>
                        <a:rPr lang="zh-TW" altLang="en-US" sz="2000" b="1" kern="100" dirty="0" smtClean="0">
                          <a:solidFill>
                            <a:schemeClr val="tx1"/>
                          </a:solidFill>
                          <a:latin typeface="微軟正黑體" pitchFamily="34" charset="-120"/>
                          <a:ea typeface="微軟正黑體" pitchFamily="34" charset="-120"/>
                          <a:cs typeface="Times New Roman"/>
                        </a:rPr>
                        <a:t>年</a:t>
                      </a:r>
                      <a:r>
                        <a:rPr lang="en-US" altLang="zh-TW" sz="2000" b="1" kern="100" dirty="0" smtClean="0">
                          <a:solidFill>
                            <a:schemeClr val="tx1"/>
                          </a:solidFill>
                          <a:latin typeface="微軟正黑體" pitchFamily="34" charset="-120"/>
                          <a:ea typeface="微軟正黑體" pitchFamily="34" charset="-120"/>
                          <a:cs typeface="Times New Roman"/>
                        </a:rPr>
                        <a:t>7</a:t>
                      </a:r>
                      <a:r>
                        <a:rPr lang="zh-TW" altLang="en-US" sz="2000" b="1" kern="100" dirty="0" smtClean="0">
                          <a:solidFill>
                            <a:schemeClr val="tx1"/>
                          </a:solidFill>
                          <a:latin typeface="微軟正黑體" pitchFamily="34" charset="-120"/>
                          <a:ea typeface="微軟正黑體" pitchFamily="34" charset="-120"/>
                          <a:cs typeface="Times New Roman"/>
                        </a:rPr>
                        <a:t>月</a:t>
                      </a:r>
                      <a:r>
                        <a:rPr lang="en-US" altLang="zh-TW" sz="2000" b="1" kern="100" dirty="0" smtClean="0">
                          <a:solidFill>
                            <a:schemeClr val="tx1"/>
                          </a:solidFill>
                          <a:latin typeface="微軟正黑體" pitchFamily="34" charset="-120"/>
                          <a:ea typeface="微軟正黑體" pitchFamily="34" charset="-120"/>
                          <a:cs typeface="Times New Roman"/>
                        </a:rPr>
                        <a:t>3</a:t>
                      </a:r>
                      <a:r>
                        <a:rPr lang="zh-TW" altLang="en-US" sz="2000" b="1" kern="100" dirty="0" smtClean="0">
                          <a:solidFill>
                            <a:schemeClr val="tx1"/>
                          </a:solidFill>
                          <a:latin typeface="微軟正黑體" pitchFamily="34" charset="-120"/>
                          <a:ea typeface="微軟正黑體" pitchFamily="34" charset="-120"/>
                          <a:cs typeface="Times New Roman"/>
                        </a:rPr>
                        <a:t>日</a:t>
                      </a:r>
                      <a:endParaRPr lang="zh-TW" sz="2000" kern="100" dirty="0">
                        <a:latin typeface="微軟正黑體" pitchFamily="34" charset="-120"/>
                        <a:ea typeface="微軟正黑體" pitchFamily="34" charset="-120"/>
                        <a:cs typeface="Times New Roman"/>
                      </a:endParaRPr>
                    </a:p>
                  </a:txBody>
                  <a:tcPr marL="76822" marR="76822" marT="45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lang="zh-TW" altLang="en-US"/>
                    </a:p>
                  </a:txBody>
                  <a:tcPr/>
                </a:tc>
                <a:tc hMerge="1">
                  <a:txBody>
                    <a:bodyPr/>
                    <a:lstStyle/>
                    <a:p>
                      <a:endParaRPr lang="zh-TW" altLang="en-US"/>
                    </a:p>
                  </a:txBody>
                  <a:tcPr/>
                </a:tc>
              </a:tr>
              <a:tr h="38494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TW" altLang="en-US" sz="2000" kern="100" dirty="0" smtClean="0">
                          <a:latin typeface="微軟正黑體" pitchFamily="34" charset="-120"/>
                          <a:ea typeface="微軟正黑體" pitchFamily="34" charset="-120"/>
                          <a:cs typeface="Times New Roman"/>
                        </a:rPr>
                        <a:t>時間</a:t>
                      </a:r>
                      <a:endParaRPr lang="zh-TW" sz="2000" kern="100" dirty="0">
                        <a:latin typeface="微軟正黑體" pitchFamily="34" charset="-120"/>
                        <a:ea typeface="微軟正黑體" pitchFamily="34" charset="-120"/>
                        <a:cs typeface="Times New Roman"/>
                      </a:endParaRPr>
                    </a:p>
                  </a:txBody>
                  <a:tcPr marL="76822" marR="76822" marT="45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indent="0" algn="ctr">
                        <a:spcAft>
                          <a:spcPts val="0"/>
                        </a:spcAft>
                      </a:pPr>
                      <a:r>
                        <a:rPr lang="zh-TW" altLang="en-US" sz="2000" kern="100" dirty="0" smtClean="0">
                          <a:latin typeface="微軟正黑體" pitchFamily="34" charset="-120"/>
                          <a:ea typeface="微軟正黑體" pitchFamily="34" charset="-120"/>
                          <a:cs typeface="Times New Roman"/>
                        </a:rPr>
                        <a:t>議程</a:t>
                      </a:r>
                      <a:endParaRPr lang="zh-TW" sz="2000" kern="100" dirty="0">
                        <a:latin typeface="微軟正黑體" pitchFamily="34" charset="-120"/>
                        <a:ea typeface="微軟正黑體" pitchFamily="34" charset="-120"/>
                        <a:cs typeface="Times New Roman"/>
                      </a:endParaRPr>
                    </a:p>
                  </a:txBody>
                  <a:tcPr marL="76822" marR="76822" marT="4549" marB="0" anchor="ctr">
                    <a:lnL w="12700" cap="flat" cmpd="sng" algn="ctr">
                      <a:solidFill>
                        <a:srgbClr val="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indent="0" algn="ctr">
                        <a:spcAft>
                          <a:spcPts val="0"/>
                        </a:spcAft>
                      </a:pPr>
                      <a:r>
                        <a:rPr lang="zh-TW" altLang="en-US" sz="2000" kern="100" dirty="0" smtClean="0">
                          <a:latin typeface="微軟正黑體" pitchFamily="34" charset="-120"/>
                          <a:ea typeface="微軟正黑體" pitchFamily="34" charset="-120"/>
                          <a:cs typeface="Times New Roman"/>
                        </a:rPr>
                        <a:t>主講人</a:t>
                      </a:r>
                      <a:endParaRPr lang="zh-TW" sz="2000" kern="100" dirty="0">
                        <a:latin typeface="微軟正黑體" pitchFamily="34" charset="-120"/>
                        <a:ea typeface="微軟正黑體" pitchFamily="34" charset="-120"/>
                        <a:cs typeface="Times New Roman"/>
                      </a:endParaRPr>
                    </a:p>
                  </a:txBody>
                  <a:tcPr marL="76822" marR="76822" marT="4549" marB="0" anchor="ctr">
                    <a:lnL w="12700" cap="flat" cmpd="sng" algn="ctr">
                      <a:solidFill>
                        <a:sysClr val="windowText" lastClr="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r>
              <a:tr h="50217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000" kern="100" dirty="0" smtClean="0">
                          <a:latin typeface="微軟正黑體" pitchFamily="34" charset="-120"/>
                          <a:ea typeface="微軟正黑體" pitchFamily="34" charset="-120"/>
                          <a:cs typeface="Times New Roman"/>
                        </a:rPr>
                        <a:t>13:00-13:30</a:t>
                      </a:r>
                      <a:endParaRPr lang="zh-TW" sz="2000" kern="100" dirty="0">
                        <a:latin typeface="微軟正黑體" pitchFamily="34" charset="-120"/>
                        <a:ea typeface="微軟正黑體" pitchFamily="34" charset="-120"/>
                        <a:cs typeface="Times New Roman"/>
                      </a:endParaRPr>
                    </a:p>
                  </a:txBody>
                  <a:tcPr marL="76822" marR="76822" marT="45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indent="0" algn="ctr">
                        <a:spcAft>
                          <a:spcPts val="0"/>
                        </a:spcAft>
                      </a:pPr>
                      <a:r>
                        <a:rPr lang="zh-TW" sz="2000" kern="100" dirty="0">
                          <a:latin typeface="微軟正黑體" pitchFamily="34" charset="-120"/>
                          <a:ea typeface="微軟正黑體" pitchFamily="34" charset="-120"/>
                          <a:cs typeface="Times New Roman"/>
                        </a:rPr>
                        <a:t>來賓報到</a:t>
                      </a:r>
                      <a:r>
                        <a:rPr lang="en-US" sz="2000" kern="100" dirty="0">
                          <a:latin typeface="微軟正黑體" pitchFamily="34" charset="-120"/>
                          <a:ea typeface="微軟正黑體" pitchFamily="34" charset="-120"/>
                          <a:cs typeface="Times New Roman"/>
                        </a:rPr>
                        <a:t>/</a:t>
                      </a:r>
                      <a:r>
                        <a:rPr lang="zh-TW" sz="2000" kern="100" dirty="0">
                          <a:latin typeface="微軟正黑體" pitchFamily="34" charset="-120"/>
                          <a:ea typeface="微軟正黑體" pitchFamily="34" charset="-120"/>
                          <a:cs typeface="Times New Roman"/>
                        </a:rPr>
                        <a:t>交流</a:t>
                      </a:r>
                      <a:r>
                        <a:rPr lang="zh-TW" sz="2000" kern="100" dirty="0" smtClean="0">
                          <a:latin typeface="微軟正黑體" pitchFamily="34" charset="-120"/>
                          <a:ea typeface="微軟正黑體" pitchFamily="34" charset="-120"/>
                          <a:cs typeface="Times New Roman"/>
                        </a:rPr>
                        <a:t>時間</a:t>
                      </a:r>
                      <a:endParaRPr lang="zh-TW" sz="2000" kern="100" dirty="0">
                        <a:latin typeface="微軟正黑體" pitchFamily="34" charset="-120"/>
                        <a:ea typeface="微軟正黑體" pitchFamily="34" charset="-120"/>
                        <a:cs typeface="Times New Roman"/>
                      </a:endParaRPr>
                    </a:p>
                  </a:txBody>
                  <a:tcPr marL="76822" marR="76822" marT="45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TW" altLang="en-US"/>
                    </a:p>
                  </a:txBody>
                  <a:tcPr/>
                </a:tc>
              </a:tr>
              <a:tr h="38494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000" kern="100" dirty="0" smtClean="0">
                          <a:latin typeface="微軟正黑體" pitchFamily="34" charset="-120"/>
                          <a:ea typeface="微軟正黑體" pitchFamily="34" charset="-120"/>
                          <a:cs typeface="Times New Roman"/>
                        </a:rPr>
                        <a:t>13:30-13:40</a:t>
                      </a:r>
                      <a:endParaRPr lang="zh-TW" sz="2000" kern="100" dirty="0">
                        <a:latin typeface="微軟正黑體" pitchFamily="34" charset="-120"/>
                        <a:ea typeface="微軟正黑體" pitchFamily="34" charset="-120"/>
                        <a:cs typeface="Times New Roman"/>
                      </a:endParaRPr>
                    </a:p>
                  </a:txBody>
                  <a:tcPr marL="76822" marR="76822" marT="4549" marB="0" anchor="ctr">
                    <a:lnL w="12700" cap="flat" cmpd="sng" algn="ctr">
                      <a:solidFill>
                        <a:srgbClr val="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TW" sz="2000" kern="100" dirty="0" smtClean="0">
                          <a:latin typeface="微軟正黑體" pitchFamily="34" charset="-120"/>
                          <a:ea typeface="微軟正黑體" pitchFamily="34" charset="-120"/>
                          <a:cs typeface="Times New Roman"/>
                        </a:rPr>
                        <a:t>長官</a:t>
                      </a:r>
                      <a:r>
                        <a:rPr lang="zh-TW" sz="2000" kern="100" dirty="0">
                          <a:latin typeface="微軟正黑體" pitchFamily="34" charset="-120"/>
                          <a:ea typeface="微軟正黑體" pitchFamily="34" charset="-120"/>
                          <a:cs typeface="Times New Roman"/>
                        </a:rPr>
                        <a:t>致詞 </a:t>
                      </a:r>
                    </a:p>
                  </a:txBody>
                  <a:tcPr marL="76822" marR="76822" marT="4549"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zh-TW" sz="2000" kern="100" dirty="0" smtClean="0">
                          <a:latin typeface="微軟正黑體" pitchFamily="34" charset="-120"/>
                          <a:ea typeface="微軟正黑體" pitchFamily="34" charset="-120"/>
                          <a:cs typeface="Times New Roman"/>
                        </a:rPr>
                        <a:t>南科</a:t>
                      </a:r>
                      <a:r>
                        <a:rPr lang="zh-TW" sz="2000" kern="100" dirty="0">
                          <a:latin typeface="微軟正黑體" pitchFamily="34" charset="-120"/>
                          <a:ea typeface="微軟正黑體" pitchFamily="34" charset="-120"/>
                          <a:cs typeface="Times New Roman"/>
                        </a:rPr>
                        <a:t>管理局</a:t>
                      </a:r>
                      <a:r>
                        <a:rPr lang="zh-TW" sz="2000" kern="100" dirty="0" smtClean="0">
                          <a:latin typeface="微軟正黑體" pitchFamily="34" charset="-120"/>
                          <a:ea typeface="微軟正黑體" pitchFamily="34" charset="-120"/>
                          <a:cs typeface="Times New Roman"/>
                        </a:rPr>
                        <a:t>長官</a:t>
                      </a:r>
                      <a:endParaRPr lang="zh-TW" sz="2000" kern="100" dirty="0">
                        <a:latin typeface="微軟正黑體" pitchFamily="34" charset="-120"/>
                        <a:ea typeface="微軟正黑體" pitchFamily="34" charset="-120"/>
                        <a:cs typeface="Times New Roman"/>
                      </a:endParaRPr>
                    </a:p>
                  </a:txBody>
                  <a:tcPr marL="76822" marR="76822" marT="4549" marB="0" anchor="ctr">
                    <a:lnL w="12700" cap="flat" cmpd="sng" algn="ctr">
                      <a:solidFill>
                        <a:sysClr val="windowText" lastClr="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384945">
                <a:tc>
                  <a:txBody>
                    <a:bodyPr/>
                    <a:lstStyle/>
                    <a:p>
                      <a:pPr marL="0" marR="0" lvl="0" indent="0" algn="ctr" defTabSz="914400" rtl="0" eaLnBrk="1" fontAlgn="base" latinLnBrk="0" hangingPunct="1">
                        <a:lnSpc>
                          <a:spcPts val="2000"/>
                        </a:lnSpc>
                        <a:spcBef>
                          <a:spcPct val="0"/>
                        </a:spcBef>
                        <a:spcAft>
                          <a:spcPts val="0"/>
                        </a:spcAft>
                        <a:buClrTx/>
                        <a:buSzTx/>
                        <a:buFontTx/>
                        <a:buNone/>
                        <a:tabLst/>
                        <a:defRPr/>
                      </a:pPr>
                      <a:r>
                        <a:rPr lang="en-US" altLang="zh-TW" sz="2000" kern="100" dirty="0" smtClean="0">
                          <a:solidFill>
                            <a:schemeClr val="tx1"/>
                          </a:solidFill>
                          <a:latin typeface="微軟正黑體" pitchFamily="34" charset="-120"/>
                          <a:ea typeface="微軟正黑體" pitchFamily="34" charset="-120"/>
                          <a:cs typeface="Times New Roman"/>
                        </a:rPr>
                        <a:t>13:40-14:10</a:t>
                      </a:r>
                      <a:endParaRPr lang="zh-TW" altLang="zh-TW" sz="2000" kern="100" dirty="0" smtClean="0">
                        <a:solidFill>
                          <a:schemeClr val="tx1"/>
                        </a:solidFill>
                        <a:latin typeface="微軟正黑體" pitchFamily="34" charset="-120"/>
                        <a:ea typeface="微軟正黑體" pitchFamily="34" charset="-120"/>
                        <a:cs typeface="Times New Roman"/>
                      </a:endParaRPr>
                    </a:p>
                  </a:txBody>
                  <a:tcPr marL="76822" marR="76822" marT="4549" marB="0" anchor="ctr">
                    <a:lnL w="12700" cap="flat" cmpd="sng" algn="ctr">
                      <a:solidFill>
                        <a:srgbClr val="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base" latinLnBrk="0" hangingPunct="1">
                        <a:lnSpc>
                          <a:spcPts val="2000"/>
                        </a:lnSpc>
                        <a:spcBef>
                          <a:spcPct val="0"/>
                        </a:spcBef>
                        <a:spcAft>
                          <a:spcPct val="0"/>
                        </a:spcAft>
                        <a:buClrTx/>
                        <a:buSzTx/>
                        <a:buFontTx/>
                        <a:buNone/>
                        <a:tabLst/>
                      </a:pPr>
                      <a:r>
                        <a:rPr kumimoji="0" lang="zh-TW" altLang="zh-TW" sz="1800" b="0" i="0" u="none" strike="noStrike" cap="none" normalizeH="0" baseline="0" dirty="0" smtClean="0">
                          <a:ln>
                            <a:noFill/>
                          </a:ln>
                          <a:solidFill>
                            <a:schemeClr val="tx1"/>
                          </a:solidFill>
                          <a:effectLst/>
                          <a:latin typeface="Calibri" pitchFamily="34" charset="0"/>
                          <a:ea typeface="華康細圓體" pitchFamily="49" charset="-120"/>
                          <a:cs typeface="Times New Roman" pitchFamily="18" charset="0"/>
                        </a:rPr>
                        <a:t>台美公司、中國生化公司、麥德凱公司服務量能簡介</a:t>
                      </a:r>
                      <a:r>
                        <a:rPr kumimoji="0" lang="zh-TW" altLang="en-US" sz="1800" b="0" i="0" u="none" strike="noStrike" cap="none" normalizeH="0" baseline="0" dirty="0" smtClean="0">
                          <a:ln>
                            <a:noFill/>
                          </a:ln>
                          <a:solidFill>
                            <a:schemeClr val="tx1"/>
                          </a:solidFill>
                          <a:effectLst/>
                          <a:latin typeface="Calibri" pitchFamily="34" charset="0"/>
                          <a:ea typeface="華康細圓體" pitchFamily="49" charset="-120"/>
                          <a:cs typeface="Times New Roman" pitchFamily="18" charset="0"/>
                        </a:rPr>
                        <a:t>與簽約儀式</a:t>
                      </a:r>
                      <a:endParaRPr kumimoji="0" lang="zh-TW" altLang="zh-TW" sz="1800" b="0" i="0" u="none" strike="noStrike" cap="none" normalizeH="0" baseline="0" dirty="0" smtClean="0">
                        <a:ln>
                          <a:noFill/>
                        </a:ln>
                        <a:solidFill>
                          <a:schemeClr val="tx1"/>
                        </a:solidFill>
                        <a:effectLst/>
                        <a:latin typeface="Calibri" pitchFamily="34" charset="0"/>
                        <a:ea typeface="華康細圓體" pitchFamily="49" charset="-120"/>
                        <a:cs typeface="Times New Roman" pitchFamily="18" charset="0"/>
                      </a:endParaRPr>
                    </a:p>
                  </a:txBody>
                  <a:tcPr marL="76822" marR="76822" marT="4549"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endParaRPr lang="zh-TW" sz="2000" kern="100" dirty="0">
                        <a:latin typeface="微軟正黑體" pitchFamily="34" charset="-120"/>
                        <a:ea typeface="微軟正黑體" pitchFamily="34" charset="-120"/>
                        <a:cs typeface="Times New Roman"/>
                      </a:endParaRPr>
                    </a:p>
                  </a:txBody>
                  <a:tcPr marL="76822" marR="76822" marT="4549" marB="0" anchor="ctr">
                    <a:lnL w="12700" cap="flat" cmpd="sng" algn="ctr">
                      <a:solidFill>
                        <a:sysClr val="windowText" lastClr="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38494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1">
                        <a:spcAft>
                          <a:spcPts val="0"/>
                        </a:spcAft>
                      </a:pPr>
                      <a:r>
                        <a:rPr lang="en-US" altLang="zh-TW" sz="2000" kern="100" dirty="0" smtClean="0">
                          <a:solidFill>
                            <a:schemeClr val="tx1"/>
                          </a:solidFill>
                          <a:latin typeface="微軟正黑體" pitchFamily="34" charset="-120"/>
                          <a:ea typeface="微軟正黑體" pitchFamily="34" charset="-120"/>
                          <a:cs typeface="Times New Roman"/>
                        </a:rPr>
                        <a:t>14:10-14:40</a:t>
                      </a:r>
                      <a:endParaRPr lang="zh-TW" sz="2000" kern="100" dirty="0">
                        <a:solidFill>
                          <a:schemeClr val="tx1"/>
                        </a:solidFill>
                        <a:latin typeface="微軟正黑體" pitchFamily="34" charset="-120"/>
                        <a:ea typeface="微軟正黑體" pitchFamily="34" charset="-120"/>
                        <a:cs typeface="Times New Roman"/>
                      </a:endParaRPr>
                    </a:p>
                  </a:txBody>
                  <a:tcPr marL="76822" marR="76822" marT="4549" marB="0" anchor="ctr">
                    <a:lnL w="12700" cap="flat" cmpd="sng" algn="ctr">
                      <a:solidFill>
                        <a:srgbClr val="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kern="100" dirty="0" smtClean="0">
                          <a:latin typeface="微軟正黑體" pitchFamily="34" charset="-120"/>
                          <a:ea typeface="微軟正黑體" pitchFamily="34" charset="-120"/>
                          <a:cs typeface="Times New Roman"/>
                        </a:rPr>
                        <a:t>主題一：植入物醫材創新技術</a:t>
                      </a:r>
                      <a:endParaRPr lang="zh-TW" altLang="zh-TW" sz="1800" kern="100" dirty="0" smtClean="0">
                        <a:latin typeface="微軟正黑體" pitchFamily="34" charset="-120"/>
                        <a:ea typeface="微軟正黑體" pitchFamily="34" charset="-120"/>
                        <a:cs typeface="Times New Roman"/>
                      </a:endParaRPr>
                    </a:p>
                  </a:txBody>
                  <a:tcPr marL="76822" marR="76822" marT="4549"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TW" altLang="en-US" sz="2000" kern="100" dirty="0" smtClean="0">
                          <a:solidFill>
                            <a:schemeClr val="tx1"/>
                          </a:solidFill>
                          <a:latin typeface="微軟正黑體" pitchFamily="34" charset="-120"/>
                          <a:ea typeface="微軟正黑體" pitchFamily="34" charset="-120"/>
                          <a:cs typeface="Times New Roman"/>
                        </a:rPr>
                        <a:t>秀傳醫院 李佩淵副院長</a:t>
                      </a:r>
                      <a:endParaRPr lang="en-US" altLang="zh-TW" sz="2000" kern="100" dirty="0" smtClean="0">
                        <a:solidFill>
                          <a:schemeClr val="tx1"/>
                        </a:solidFill>
                        <a:latin typeface="微軟正黑體" pitchFamily="34" charset="-120"/>
                        <a:ea typeface="微軟正黑體" pitchFamily="34" charset="-120"/>
                        <a:cs typeface="Times New Roman"/>
                      </a:endParaRPr>
                    </a:p>
                  </a:txBody>
                  <a:tcPr marL="76822" marR="76822" marT="4549" marB="0" anchor="ctr">
                    <a:lnL w="12700" cap="flat" cmpd="sng" algn="ctr">
                      <a:solidFill>
                        <a:sysClr val="windowText" lastClr="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38494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altLang="zh-TW" sz="2000" kern="100" dirty="0" smtClean="0">
                          <a:solidFill>
                            <a:schemeClr val="tx1"/>
                          </a:solidFill>
                          <a:latin typeface="微軟正黑體" pitchFamily="34" charset="-120"/>
                          <a:ea typeface="微軟正黑體" pitchFamily="34" charset="-120"/>
                          <a:cs typeface="Times New Roman"/>
                        </a:rPr>
                        <a:t>14:40-15:10</a:t>
                      </a:r>
                      <a:endParaRPr lang="zh-TW" sz="2000" kern="100" dirty="0">
                        <a:solidFill>
                          <a:schemeClr val="tx1"/>
                        </a:solidFill>
                        <a:latin typeface="微軟正黑體" pitchFamily="34" charset="-120"/>
                        <a:ea typeface="微軟正黑體" pitchFamily="34" charset="-120"/>
                        <a:cs typeface="Times New Roman"/>
                      </a:endParaRPr>
                    </a:p>
                  </a:txBody>
                  <a:tcPr marL="76822" marR="76822" marT="4549" marB="0" anchor="ctr">
                    <a:lnL w="12700" cap="flat" cmpd="sng" algn="ctr">
                      <a:solidFill>
                        <a:srgbClr val="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kern="100" dirty="0" smtClean="0">
                          <a:solidFill>
                            <a:schemeClr val="tx1"/>
                          </a:solidFill>
                          <a:latin typeface="微軟正黑體" pitchFamily="34" charset="-120"/>
                          <a:ea typeface="微軟正黑體" pitchFamily="34" charset="-120"/>
                          <a:cs typeface="Times New Roman"/>
                        </a:rPr>
                        <a:t>主題二：從臨床到創新醫材開發技術</a:t>
                      </a:r>
                      <a:endParaRPr lang="zh-TW" altLang="zh-TW" sz="1800" kern="100" dirty="0" smtClean="0">
                        <a:solidFill>
                          <a:schemeClr val="tx1"/>
                        </a:solidFill>
                        <a:latin typeface="微軟正黑體" pitchFamily="34" charset="-120"/>
                        <a:ea typeface="微軟正黑體" pitchFamily="34" charset="-120"/>
                        <a:cs typeface="Times New Roman"/>
                      </a:endParaRPr>
                    </a:p>
                  </a:txBody>
                  <a:tcPr marL="76822" marR="76822" marT="4549"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kern="100" dirty="0" smtClean="0">
                          <a:solidFill>
                            <a:schemeClr val="tx1"/>
                          </a:solidFill>
                          <a:latin typeface="微軟正黑體" pitchFamily="34" charset="-120"/>
                          <a:ea typeface="微軟正黑體" pitchFamily="34" charset="-120"/>
                          <a:cs typeface="Times New Roman"/>
                        </a:rPr>
                        <a:t>奇美醫院 王志中副院長</a:t>
                      </a:r>
                    </a:p>
                  </a:txBody>
                  <a:tcPr marL="76822" marR="76822" marT="4549" marB="0" anchor="ctr">
                    <a:lnL w="12700" cap="flat" cmpd="sng" algn="ctr">
                      <a:solidFill>
                        <a:sysClr val="windowText" lastClr="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399215">
                <a:tc>
                  <a:txBody>
                    <a:bodyPr/>
                    <a:lstStyle/>
                    <a:p>
                      <a:pPr algn="ctr">
                        <a:spcAft>
                          <a:spcPts val="0"/>
                        </a:spcAft>
                      </a:pPr>
                      <a:r>
                        <a:rPr lang="en-US" altLang="zh-TW" sz="2000" kern="100" dirty="0" smtClean="0">
                          <a:solidFill>
                            <a:schemeClr val="tx1"/>
                          </a:solidFill>
                          <a:latin typeface="微軟正黑體" pitchFamily="34" charset="-120"/>
                          <a:ea typeface="微軟正黑體" pitchFamily="34" charset="-120"/>
                          <a:cs typeface="Times New Roman"/>
                        </a:rPr>
                        <a:t>15:10-15:40</a:t>
                      </a:r>
                      <a:endParaRPr lang="zh-TW" sz="2000" kern="100" dirty="0">
                        <a:solidFill>
                          <a:schemeClr val="tx1"/>
                        </a:solidFill>
                        <a:latin typeface="微軟正黑體" pitchFamily="34" charset="-120"/>
                        <a:ea typeface="微軟正黑體" pitchFamily="34" charset="-120"/>
                        <a:cs typeface="Times New Roman"/>
                      </a:endParaRPr>
                    </a:p>
                  </a:txBody>
                  <a:tcPr marL="76822" marR="76822" marT="45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kern="100" dirty="0" smtClean="0">
                          <a:solidFill>
                            <a:schemeClr val="tx1"/>
                          </a:solidFill>
                          <a:latin typeface="微軟正黑體" pitchFamily="34" charset="-120"/>
                          <a:ea typeface="微軟正黑體" pitchFamily="34" charset="-120"/>
                          <a:cs typeface="Times New Roman"/>
                        </a:rPr>
                        <a:t>主題三：醫材品牌行銷策略經驗分享</a:t>
                      </a:r>
                      <a:endParaRPr lang="zh-TW" altLang="zh-TW" sz="1800" kern="100" dirty="0" smtClean="0">
                        <a:solidFill>
                          <a:schemeClr val="tx1"/>
                        </a:solidFill>
                        <a:latin typeface="微軟正黑體" pitchFamily="34" charset="-120"/>
                        <a:ea typeface="微軟正黑體" pitchFamily="34" charset="-120"/>
                        <a:cs typeface="Times New Roman"/>
                      </a:endParaRPr>
                    </a:p>
                  </a:txBody>
                  <a:tcPr marL="76822" marR="76822" marT="7583"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kern="100" dirty="0" smtClean="0">
                          <a:solidFill>
                            <a:schemeClr val="tx1"/>
                          </a:solidFill>
                          <a:latin typeface="微軟正黑體" pitchFamily="34" charset="-120"/>
                          <a:ea typeface="微軟正黑體" pitchFamily="34" charset="-120"/>
                          <a:cs typeface="Times New Roman"/>
                        </a:rPr>
                        <a:t>康定公司 郭義松董事長</a:t>
                      </a:r>
                      <a:endParaRPr lang="en-US" altLang="zh-TW" sz="2000" kern="100" dirty="0" smtClean="0">
                        <a:solidFill>
                          <a:schemeClr val="tx1"/>
                        </a:solidFill>
                        <a:latin typeface="微軟正黑體" pitchFamily="34" charset="-120"/>
                        <a:ea typeface="微軟正黑體" pitchFamily="34" charset="-120"/>
                        <a:cs typeface="Times New Roman"/>
                      </a:endParaRPr>
                    </a:p>
                  </a:txBody>
                  <a:tcPr marL="76822" marR="76822" marT="7583"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45497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000" kern="100" dirty="0" smtClean="0">
                          <a:solidFill>
                            <a:schemeClr val="tx1"/>
                          </a:solidFill>
                          <a:latin typeface="微軟正黑體" pitchFamily="34" charset="-120"/>
                          <a:ea typeface="微軟正黑體" pitchFamily="34" charset="-120"/>
                          <a:cs typeface="Times New Roman"/>
                        </a:rPr>
                        <a:t>1</a:t>
                      </a:r>
                      <a:r>
                        <a:rPr lang="en-US" altLang="zh-TW" sz="2000" kern="100" dirty="0" smtClean="0">
                          <a:solidFill>
                            <a:schemeClr val="tx1"/>
                          </a:solidFill>
                          <a:latin typeface="微軟正黑體" pitchFamily="34" charset="-120"/>
                          <a:ea typeface="微軟正黑體" pitchFamily="34" charset="-120"/>
                          <a:cs typeface="Times New Roman"/>
                        </a:rPr>
                        <a:t>5</a:t>
                      </a:r>
                      <a:r>
                        <a:rPr lang="en-US" sz="2000" kern="100" dirty="0" smtClean="0">
                          <a:solidFill>
                            <a:schemeClr val="tx1"/>
                          </a:solidFill>
                          <a:latin typeface="微軟正黑體" pitchFamily="34" charset="-120"/>
                          <a:ea typeface="微軟正黑體" pitchFamily="34" charset="-120"/>
                          <a:cs typeface="Times New Roman"/>
                        </a:rPr>
                        <a:t>:</a:t>
                      </a:r>
                      <a:r>
                        <a:rPr lang="en-US" altLang="zh-TW" sz="2000" kern="100" dirty="0" smtClean="0">
                          <a:solidFill>
                            <a:schemeClr val="tx1"/>
                          </a:solidFill>
                          <a:latin typeface="微軟正黑體" pitchFamily="34" charset="-120"/>
                          <a:ea typeface="微軟正黑體" pitchFamily="34" charset="-120"/>
                          <a:cs typeface="Times New Roman"/>
                        </a:rPr>
                        <a:t>4</a:t>
                      </a:r>
                      <a:r>
                        <a:rPr lang="en-US" sz="2000" kern="100" dirty="0" smtClean="0">
                          <a:solidFill>
                            <a:schemeClr val="tx1"/>
                          </a:solidFill>
                          <a:latin typeface="微軟正黑體" pitchFamily="34" charset="-120"/>
                          <a:ea typeface="微軟正黑體" pitchFamily="34" charset="-120"/>
                          <a:cs typeface="Times New Roman"/>
                        </a:rPr>
                        <a:t>0-1</a:t>
                      </a:r>
                      <a:r>
                        <a:rPr lang="en-US" altLang="zh-TW" sz="2000" kern="100" dirty="0" smtClean="0">
                          <a:solidFill>
                            <a:schemeClr val="tx1"/>
                          </a:solidFill>
                          <a:latin typeface="微軟正黑體" pitchFamily="34" charset="-120"/>
                          <a:ea typeface="微軟正黑體" pitchFamily="34" charset="-120"/>
                          <a:cs typeface="Times New Roman"/>
                        </a:rPr>
                        <a:t>6</a:t>
                      </a:r>
                      <a:r>
                        <a:rPr lang="en-US" sz="2000" kern="100" dirty="0" smtClean="0">
                          <a:solidFill>
                            <a:schemeClr val="tx1"/>
                          </a:solidFill>
                          <a:latin typeface="微軟正黑體" pitchFamily="34" charset="-120"/>
                          <a:ea typeface="微軟正黑體" pitchFamily="34" charset="-120"/>
                          <a:cs typeface="Times New Roman"/>
                        </a:rPr>
                        <a:t>:</a:t>
                      </a:r>
                      <a:r>
                        <a:rPr lang="en-US" altLang="zh-TW" sz="2000" kern="100" dirty="0" smtClean="0">
                          <a:solidFill>
                            <a:schemeClr val="tx1"/>
                          </a:solidFill>
                          <a:latin typeface="微軟正黑體" pitchFamily="34" charset="-120"/>
                          <a:ea typeface="微軟正黑體" pitchFamily="34" charset="-120"/>
                          <a:cs typeface="Times New Roman"/>
                        </a:rPr>
                        <a:t>1</a:t>
                      </a:r>
                      <a:r>
                        <a:rPr lang="en-US" sz="2000" kern="100" dirty="0" smtClean="0">
                          <a:solidFill>
                            <a:schemeClr val="tx1"/>
                          </a:solidFill>
                          <a:latin typeface="微軟正黑體" pitchFamily="34" charset="-120"/>
                          <a:ea typeface="微軟正黑體" pitchFamily="34" charset="-120"/>
                          <a:cs typeface="Times New Roman"/>
                        </a:rPr>
                        <a:t>0</a:t>
                      </a:r>
                      <a:endParaRPr lang="zh-TW" sz="2000" kern="100" dirty="0">
                        <a:solidFill>
                          <a:schemeClr val="tx1"/>
                        </a:solidFill>
                        <a:latin typeface="微軟正黑體" pitchFamily="34" charset="-120"/>
                        <a:ea typeface="微軟正黑體" pitchFamily="34" charset="-120"/>
                        <a:cs typeface="Times New Roman"/>
                      </a:endParaRPr>
                    </a:p>
                  </a:txBody>
                  <a:tcPr marL="76822" marR="76822" marT="45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indent="0" algn="l">
                        <a:spcAft>
                          <a:spcPts val="0"/>
                        </a:spcAft>
                      </a:pPr>
                      <a:r>
                        <a:rPr lang="zh-TW" altLang="en-US" sz="1800" kern="100" dirty="0" smtClean="0">
                          <a:solidFill>
                            <a:schemeClr val="tx1"/>
                          </a:solidFill>
                          <a:latin typeface="微軟正黑體" pitchFamily="34" charset="-120"/>
                          <a:ea typeface="微軟正黑體" pitchFamily="34" charset="-120"/>
                          <a:cs typeface="Times New Roman"/>
                        </a:rPr>
                        <a:t>主題四：醫材創業經驗分享</a:t>
                      </a:r>
                      <a:endParaRPr lang="zh-TW" sz="1800" kern="100" dirty="0">
                        <a:solidFill>
                          <a:schemeClr val="tx1"/>
                        </a:solidFill>
                        <a:latin typeface="微軟正黑體" pitchFamily="34" charset="-120"/>
                        <a:ea typeface="微軟正黑體" pitchFamily="34" charset="-120"/>
                        <a:cs typeface="Times New Roman"/>
                      </a:endParaRPr>
                    </a:p>
                  </a:txBody>
                  <a:tcPr marL="76822" marR="76822" marT="7583"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kern="100" dirty="0" smtClean="0">
                          <a:solidFill>
                            <a:schemeClr val="tx1"/>
                          </a:solidFill>
                          <a:latin typeface="微軟正黑體" pitchFamily="34" charset="-120"/>
                          <a:ea typeface="微軟正黑體" pitchFamily="34" charset="-120"/>
                          <a:cs typeface="Times New Roman"/>
                        </a:rPr>
                        <a:t>華廣科技 黃樁木董事長</a:t>
                      </a:r>
                      <a:endParaRPr lang="en-US" altLang="zh-TW" sz="2000" kern="100" dirty="0" smtClean="0">
                        <a:solidFill>
                          <a:schemeClr val="tx1"/>
                        </a:solidFill>
                        <a:latin typeface="微軟正黑體" pitchFamily="34" charset="-120"/>
                        <a:ea typeface="微軟正黑體" pitchFamily="34" charset="-120"/>
                        <a:cs typeface="Times New Roman"/>
                      </a:endParaRPr>
                    </a:p>
                  </a:txBody>
                  <a:tcPr marL="76822" marR="76822" marT="7583"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454974">
                <a:tc>
                  <a:txBody>
                    <a:bodyPr/>
                    <a:lstStyle/>
                    <a:p>
                      <a:pPr algn="ctr">
                        <a:spcAft>
                          <a:spcPts val="0"/>
                        </a:spcAft>
                      </a:pPr>
                      <a:r>
                        <a:rPr lang="en-US" altLang="zh-TW" sz="2000" kern="100" dirty="0" smtClean="0">
                          <a:solidFill>
                            <a:schemeClr val="tx1"/>
                          </a:solidFill>
                          <a:latin typeface="微軟正黑體" pitchFamily="34" charset="-120"/>
                          <a:ea typeface="微軟正黑體" pitchFamily="34" charset="-120"/>
                          <a:cs typeface="Times New Roman"/>
                        </a:rPr>
                        <a:t>16:10-16:25</a:t>
                      </a:r>
                      <a:endParaRPr lang="zh-TW" sz="2000" kern="100" dirty="0">
                        <a:solidFill>
                          <a:schemeClr val="tx1"/>
                        </a:solidFill>
                        <a:latin typeface="微軟正黑體" pitchFamily="34" charset="-120"/>
                        <a:ea typeface="微軟正黑體" pitchFamily="34" charset="-120"/>
                        <a:cs typeface="Times New Roman"/>
                      </a:endParaRPr>
                    </a:p>
                  </a:txBody>
                  <a:tcPr marL="76822" marR="76822" marT="45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spcAft>
                          <a:spcPts val="0"/>
                        </a:spcAft>
                      </a:pPr>
                      <a:r>
                        <a:rPr lang="zh-TW" altLang="en-US" sz="1800" kern="100" dirty="0" smtClean="0">
                          <a:solidFill>
                            <a:schemeClr val="tx1"/>
                          </a:solidFill>
                          <a:latin typeface="微軟正黑體" pitchFamily="34" charset="-120"/>
                          <a:ea typeface="微軟正黑體" pitchFamily="34" charset="-120"/>
                          <a:cs typeface="Times New Roman"/>
                        </a:rPr>
                        <a:t>計畫徵求說明會</a:t>
                      </a:r>
                      <a:endParaRPr lang="zh-TW" sz="1800" kern="100" dirty="0">
                        <a:solidFill>
                          <a:schemeClr val="tx1"/>
                        </a:solidFill>
                        <a:latin typeface="微軟正黑體" pitchFamily="34" charset="-120"/>
                        <a:ea typeface="微軟正黑體" pitchFamily="34" charset="-120"/>
                        <a:cs typeface="Times New Roman"/>
                      </a:endParaRPr>
                    </a:p>
                  </a:txBody>
                  <a:tcPr marL="76822" marR="76822" marT="7583"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kern="100" dirty="0" smtClean="0">
                          <a:solidFill>
                            <a:schemeClr val="tx1"/>
                          </a:solidFill>
                          <a:latin typeface="微軟正黑體" pitchFamily="34" charset="-120"/>
                          <a:ea typeface="微軟正黑體" pitchFamily="34" charset="-120"/>
                          <a:cs typeface="Times New Roman"/>
                        </a:rPr>
                        <a:t>計畫辦公室</a:t>
                      </a:r>
                      <a:endParaRPr lang="en-US" altLang="zh-TW" sz="2000" kern="100" dirty="0" smtClean="0">
                        <a:solidFill>
                          <a:schemeClr val="tx1"/>
                        </a:solidFill>
                        <a:latin typeface="微軟正黑體" pitchFamily="34" charset="-120"/>
                        <a:ea typeface="微軟正黑體" pitchFamily="34" charset="-120"/>
                        <a:cs typeface="Times New Roman"/>
                      </a:endParaRPr>
                    </a:p>
                  </a:txBody>
                  <a:tcPr marL="76822" marR="76822" marT="7583"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40159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altLang="zh-TW" sz="2000" kern="100" dirty="0" smtClean="0">
                          <a:solidFill>
                            <a:schemeClr val="tx1"/>
                          </a:solidFill>
                          <a:latin typeface="微軟正黑體" pitchFamily="34" charset="-120"/>
                          <a:ea typeface="微軟正黑體" pitchFamily="34" charset="-120"/>
                          <a:cs typeface="Times New Roman"/>
                        </a:rPr>
                        <a:t>16:25-18:00</a:t>
                      </a:r>
                      <a:endParaRPr lang="zh-TW" sz="2000" kern="100" dirty="0">
                        <a:solidFill>
                          <a:schemeClr val="tx1"/>
                        </a:solidFill>
                        <a:latin typeface="微軟正黑體" pitchFamily="34" charset="-120"/>
                        <a:ea typeface="微軟正黑體" pitchFamily="34" charset="-120"/>
                        <a:cs typeface="Times New Roman"/>
                      </a:endParaRPr>
                    </a:p>
                  </a:txBody>
                  <a:tcPr marL="76822" marR="76822" marT="4549" marB="0" anchor="ctr">
                    <a:lnL w="12700" cap="flat" cmpd="sng" algn="ctr">
                      <a:solidFill>
                        <a:srgbClr val="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kern="100" dirty="0" smtClean="0">
                          <a:solidFill>
                            <a:schemeClr val="tx1"/>
                          </a:solidFill>
                          <a:latin typeface="微軟正黑體" pitchFamily="34" charset="-120"/>
                          <a:ea typeface="微軟正黑體" pitchFamily="34" charset="-120"/>
                          <a:cs typeface="Times New Roman"/>
                        </a:rPr>
                        <a:t>媒合</a:t>
                      </a:r>
                      <a:r>
                        <a:rPr lang="zh-TW" altLang="zh-TW" sz="2000" kern="100" dirty="0" smtClean="0">
                          <a:solidFill>
                            <a:schemeClr val="tx1"/>
                          </a:solidFill>
                          <a:latin typeface="微軟正黑體" pitchFamily="34" charset="-120"/>
                          <a:ea typeface="微軟正黑體" pitchFamily="34" charset="-120"/>
                          <a:cs typeface="Times New Roman"/>
                        </a:rPr>
                        <a:t>交流</a:t>
                      </a:r>
                      <a:r>
                        <a:rPr lang="zh-TW" altLang="en-US" sz="2000" kern="100" dirty="0" smtClean="0">
                          <a:solidFill>
                            <a:schemeClr val="tx1"/>
                          </a:solidFill>
                          <a:latin typeface="微軟正黑體" pitchFamily="34" charset="-120"/>
                          <a:ea typeface="微軟正黑體" pitchFamily="34" charset="-120"/>
                          <a:cs typeface="Times New Roman"/>
                        </a:rPr>
                        <a:t>時間</a:t>
                      </a:r>
                      <a:endParaRPr lang="zh-TW" sz="2000" kern="100" dirty="0">
                        <a:solidFill>
                          <a:schemeClr val="tx1"/>
                        </a:solidFill>
                        <a:latin typeface="微軟正黑體" pitchFamily="34" charset="-120"/>
                        <a:ea typeface="微軟正黑體" pitchFamily="34" charset="-120"/>
                        <a:cs typeface="Times New Roman"/>
                      </a:endParaRPr>
                    </a:p>
                  </a:txBody>
                  <a:tcPr marL="76822" marR="76822" marT="4549" marB="0" anchor="ctr">
                    <a:lnL w="12700" cap="flat" cmpd="sng" algn="ctr">
                      <a:solidFill>
                        <a:sysClr val="windowText" lastClr="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TW" altLang="en-US"/>
                    </a:p>
                  </a:txBody>
                  <a:tcPr/>
                </a:tc>
              </a:tr>
              <a:tr h="401593">
                <a:tc>
                  <a:txBody>
                    <a:bodyPr/>
                    <a:lstStyle/>
                    <a:p>
                      <a:pPr algn="ctr">
                        <a:spcAft>
                          <a:spcPts val="0"/>
                        </a:spcAft>
                      </a:pPr>
                      <a:r>
                        <a:rPr lang="en-US" altLang="zh-TW" sz="2000" kern="100" dirty="0" smtClean="0">
                          <a:solidFill>
                            <a:schemeClr val="tx1"/>
                          </a:solidFill>
                          <a:latin typeface="微軟正黑體" pitchFamily="34" charset="-120"/>
                          <a:ea typeface="微軟正黑體" pitchFamily="34" charset="-120"/>
                          <a:cs typeface="Times New Roman"/>
                        </a:rPr>
                        <a:t>18:00-</a:t>
                      </a:r>
                      <a:endParaRPr lang="zh-TW" sz="2000" kern="100" dirty="0">
                        <a:solidFill>
                          <a:schemeClr val="tx1"/>
                        </a:solidFill>
                        <a:latin typeface="微軟正黑體" pitchFamily="34" charset="-120"/>
                        <a:ea typeface="微軟正黑體" pitchFamily="34" charset="-120"/>
                        <a:cs typeface="Times New Roman"/>
                      </a:endParaRPr>
                    </a:p>
                  </a:txBody>
                  <a:tcPr marL="76822" marR="76822" marT="4549" marB="0" anchor="ctr">
                    <a:lnL w="12700" cap="flat" cmpd="sng" algn="ctr">
                      <a:solidFill>
                        <a:srgbClr val="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kern="100" dirty="0" smtClean="0">
                          <a:solidFill>
                            <a:schemeClr val="tx1"/>
                          </a:solidFill>
                          <a:latin typeface="微軟正黑體" pitchFamily="34" charset="-120"/>
                          <a:ea typeface="微軟正黑體" pitchFamily="34" charset="-120"/>
                          <a:cs typeface="Times New Roman"/>
                        </a:rPr>
                        <a:t>晚宴</a:t>
                      </a:r>
                      <a:r>
                        <a:rPr lang="en-US" altLang="zh-TW" sz="2000" kern="100" dirty="0" smtClean="0">
                          <a:solidFill>
                            <a:schemeClr val="tx1"/>
                          </a:solidFill>
                          <a:latin typeface="微軟正黑體" pitchFamily="34" charset="-120"/>
                          <a:ea typeface="微軟正黑體" pitchFamily="34" charset="-120"/>
                          <a:cs typeface="Times New Roman"/>
                        </a:rPr>
                        <a:t>(</a:t>
                      </a:r>
                      <a:r>
                        <a:rPr lang="zh-TW" altLang="en-US" sz="2000" kern="100" dirty="0" smtClean="0">
                          <a:solidFill>
                            <a:schemeClr val="tx1"/>
                          </a:solidFill>
                          <a:latin typeface="微軟正黑體" pitchFamily="34" charset="-120"/>
                          <a:ea typeface="微軟正黑體" pitchFamily="34" charset="-120"/>
                          <a:cs typeface="Times New Roman"/>
                        </a:rPr>
                        <a:t>蓮潭會館</a:t>
                      </a:r>
                      <a:r>
                        <a:rPr lang="en-US" altLang="zh-TW" sz="2000" kern="100" dirty="0" smtClean="0">
                          <a:solidFill>
                            <a:schemeClr val="tx1"/>
                          </a:solidFill>
                          <a:latin typeface="微軟正黑體" pitchFamily="34" charset="-120"/>
                          <a:ea typeface="微軟正黑體" pitchFamily="34" charset="-120"/>
                          <a:cs typeface="Times New Roman"/>
                        </a:rPr>
                        <a:t>)</a:t>
                      </a:r>
                      <a:endParaRPr lang="zh-TW" sz="2000" kern="100" dirty="0">
                        <a:solidFill>
                          <a:schemeClr val="tx1"/>
                        </a:solidFill>
                        <a:latin typeface="微軟正黑體" pitchFamily="34" charset="-120"/>
                        <a:ea typeface="微軟正黑體" pitchFamily="34" charset="-120"/>
                        <a:cs typeface="Times New Roman"/>
                      </a:endParaRPr>
                    </a:p>
                  </a:txBody>
                  <a:tcPr marL="76822" marR="76822" marT="4549" marB="0" anchor="ctr">
                    <a:lnL w="12700" cap="flat" cmpd="sng" algn="ctr">
                      <a:solidFill>
                        <a:sysClr val="windowText" lastClr="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TW" altLang="en-US"/>
                    </a:p>
                  </a:txBody>
                  <a:tcPr/>
                </a:tc>
              </a:tr>
            </a:tbl>
          </a:graphicData>
        </a:graphic>
      </p:graphicFrame>
    </p:spTree>
    <p:extLst>
      <p:ext uri="{BB962C8B-B14F-4D97-AF65-F5344CB8AC3E}">
        <p14:creationId xmlns:p14="http://schemas.microsoft.com/office/powerpoint/2010/main" val="40908435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標題 1"/>
          <p:cNvSpPr>
            <a:spLocks noGrp="1"/>
          </p:cNvSpPr>
          <p:nvPr>
            <p:ph type="title"/>
          </p:nvPr>
        </p:nvSpPr>
        <p:spPr bwMode="auto">
          <a:xfrm>
            <a:off x="642938" y="182662"/>
            <a:ext cx="6543675" cy="654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zh-TW" altLang="en-US" dirty="0" smtClean="0"/>
              <a:t>活動場地規劃</a:t>
            </a:r>
            <a:r>
              <a:rPr lang="en-US" altLang="zh-TW" dirty="0" smtClean="0"/>
              <a:t>-</a:t>
            </a:r>
            <a:r>
              <a:rPr lang="zh-TW" altLang="en-US" dirty="0" smtClean="0"/>
              <a:t>示意圖</a:t>
            </a:r>
          </a:p>
        </p:txBody>
      </p:sp>
      <p:pic>
        <p:nvPicPr>
          <p:cNvPr id="15363" name="圖片 9" descr="平面圖-01.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8813" y="714375"/>
            <a:ext cx="5000625" cy="614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文字方塊 10"/>
          <p:cNvSpPr txBox="1">
            <a:spLocks noChangeArrowheads="1"/>
          </p:cNvSpPr>
          <p:nvPr/>
        </p:nvSpPr>
        <p:spPr bwMode="auto">
          <a:xfrm>
            <a:off x="5929610" y="3556000"/>
            <a:ext cx="461665"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zh-TW" altLang="en-US" b="1" dirty="0" smtClean="0">
                <a:solidFill>
                  <a:srgbClr val="FF0000"/>
                </a:solidFill>
                <a:latin typeface="微軟正黑體" pitchFamily="34" charset="-120"/>
                <a:ea typeface="微軟正黑體" pitchFamily="34" charset="-120"/>
              </a:rPr>
              <a:t>媒合區</a:t>
            </a:r>
            <a:endParaRPr lang="zh-TW" altLang="en-US" b="1" dirty="0">
              <a:solidFill>
                <a:srgbClr val="FF0000"/>
              </a:solidFill>
              <a:latin typeface="微軟正黑體" pitchFamily="34" charset="-120"/>
              <a:ea typeface="微軟正黑體" pitchFamily="34" charset="-120"/>
            </a:endParaRPr>
          </a:p>
        </p:txBody>
      </p:sp>
      <p:sp>
        <p:nvSpPr>
          <p:cNvPr id="15367" name="文字方塊 13"/>
          <p:cNvSpPr txBox="1">
            <a:spLocks noChangeArrowheads="1"/>
          </p:cNvSpPr>
          <p:nvPr/>
        </p:nvSpPr>
        <p:spPr bwMode="auto">
          <a:xfrm>
            <a:off x="4235450" y="5643563"/>
            <a:ext cx="8763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zh-TW" altLang="en-US" b="1">
                <a:solidFill>
                  <a:srgbClr val="FF0000"/>
                </a:solidFill>
                <a:latin typeface="微軟正黑體" pitchFamily="34" charset="-120"/>
                <a:ea typeface="微軟正黑體" pitchFamily="34" charset="-120"/>
              </a:rPr>
              <a:t>簽約桌</a:t>
            </a:r>
          </a:p>
        </p:txBody>
      </p:sp>
      <p:sp>
        <p:nvSpPr>
          <p:cNvPr id="15368" name="文字方塊 14"/>
          <p:cNvSpPr txBox="1">
            <a:spLocks noChangeArrowheads="1"/>
          </p:cNvSpPr>
          <p:nvPr/>
        </p:nvSpPr>
        <p:spPr bwMode="auto">
          <a:xfrm>
            <a:off x="179512" y="364654"/>
            <a:ext cx="441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zh-TW" altLang="en-US" sz="2000" b="1" dirty="0">
                <a:solidFill>
                  <a:schemeClr val="bg1"/>
                </a:solidFill>
                <a:latin typeface="微軟正黑體" pitchFamily="34" charset="-120"/>
                <a:ea typeface="微軟正黑體" pitchFamily="34" charset="-120"/>
              </a:rPr>
              <a:t>六</a:t>
            </a:r>
          </a:p>
        </p:txBody>
      </p:sp>
      <p:cxnSp>
        <p:nvCxnSpPr>
          <p:cNvPr id="10" name="直線單箭頭接點 9"/>
          <p:cNvCxnSpPr/>
          <p:nvPr/>
        </p:nvCxnSpPr>
        <p:spPr>
          <a:xfrm rot="10800000" flipV="1">
            <a:off x="1071563" y="3000375"/>
            <a:ext cx="1357312" cy="7143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5370" name="文字方塊 11"/>
          <p:cNvSpPr txBox="1">
            <a:spLocks noChangeArrowheads="1"/>
          </p:cNvSpPr>
          <p:nvPr/>
        </p:nvSpPr>
        <p:spPr bwMode="auto">
          <a:xfrm>
            <a:off x="504825" y="857250"/>
            <a:ext cx="457200" cy="500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zh-TW" altLang="en-US" sz="1600">
                <a:solidFill>
                  <a:srgbClr val="FF0000"/>
                </a:solidFill>
                <a:latin typeface="微軟正黑體" pitchFamily="34" charset="-120"/>
                <a:ea typeface="微軟正黑體" pitchFamily="34" charset="-120"/>
              </a:rPr>
              <a:t>放置學研單位技術成果或檢測單位介紹海報共</a:t>
            </a:r>
            <a:r>
              <a:rPr lang="en-US" altLang="zh-TW" sz="1600">
                <a:solidFill>
                  <a:srgbClr val="FF0000"/>
                </a:solidFill>
                <a:latin typeface="微軟正黑體" pitchFamily="34" charset="-120"/>
                <a:ea typeface="微軟正黑體" pitchFamily="34" charset="-120"/>
              </a:rPr>
              <a:t>8</a:t>
            </a:r>
            <a:r>
              <a:rPr lang="zh-TW" altLang="en-US" sz="1600">
                <a:solidFill>
                  <a:srgbClr val="FF0000"/>
                </a:solidFill>
                <a:latin typeface="微軟正黑體" pitchFamily="34" charset="-120"/>
                <a:ea typeface="微軟正黑體" pitchFamily="34" charset="-120"/>
              </a:rPr>
              <a:t>處</a:t>
            </a:r>
            <a:r>
              <a:rPr lang="en-US" altLang="zh-TW" sz="1600">
                <a:solidFill>
                  <a:srgbClr val="FF0000"/>
                </a:solidFill>
                <a:latin typeface="微軟正黑體" pitchFamily="34" charset="-120"/>
                <a:ea typeface="微軟正黑體" pitchFamily="34" charset="-120"/>
              </a:rPr>
              <a:t>(</a:t>
            </a:r>
            <a:r>
              <a:rPr lang="zh-TW" altLang="en-US" sz="1600">
                <a:solidFill>
                  <a:srgbClr val="FF0000"/>
                </a:solidFill>
                <a:latin typeface="微軟正黑體" pitchFamily="34" charset="-120"/>
                <a:ea typeface="微軟正黑體" pitchFamily="34" charset="-120"/>
              </a:rPr>
              <a:t>張</a:t>
            </a:r>
            <a:r>
              <a:rPr lang="en-US" altLang="zh-TW" sz="1600">
                <a:solidFill>
                  <a:srgbClr val="FF0000"/>
                </a:solidFill>
                <a:latin typeface="微軟正黑體" pitchFamily="34" charset="-120"/>
                <a:ea typeface="微軟正黑體" pitchFamily="34" charset="-120"/>
              </a:rPr>
              <a:t>)</a:t>
            </a:r>
            <a:endParaRPr lang="zh-TW" altLang="en-US" sz="1600">
              <a:solidFill>
                <a:srgbClr val="FF0000"/>
              </a:solidFill>
              <a:latin typeface="微軟正黑體" pitchFamily="34" charset="-120"/>
              <a:ea typeface="微軟正黑體" pitchFamily="34" charset="-120"/>
            </a:endParaRPr>
          </a:p>
        </p:txBody>
      </p:sp>
      <p:sp>
        <p:nvSpPr>
          <p:cNvPr id="11" name="橢圓 10"/>
          <p:cNvSpPr/>
          <p:nvPr/>
        </p:nvSpPr>
        <p:spPr>
          <a:xfrm>
            <a:off x="4000500" y="5572125"/>
            <a:ext cx="1357313" cy="10715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solidFill>
                <a:srgbClr val="FF0000"/>
              </a:solidFill>
            </a:endParaRPr>
          </a:p>
        </p:txBody>
      </p:sp>
      <p:cxnSp>
        <p:nvCxnSpPr>
          <p:cNvPr id="13" name="直線單箭頭接點 12"/>
          <p:cNvCxnSpPr/>
          <p:nvPr/>
        </p:nvCxnSpPr>
        <p:spPr>
          <a:xfrm flipV="1">
            <a:off x="5429250" y="5500688"/>
            <a:ext cx="2071688" cy="42862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5373" name="文字方塊 11"/>
          <p:cNvSpPr txBox="1">
            <a:spLocks noChangeArrowheads="1"/>
          </p:cNvSpPr>
          <p:nvPr/>
        </p:nvSpPr>
        <p:spPr bwMode="auto">
          <a:xfrm>
            <a:off x="7572375" y="4857750"/>
            <a:ext cx="430213"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zh-TW" altLang="en-US" sz="1600">
                <a:solidFill>
                  <a:srgbClr val="FF0000"/>
                </a:solidFill>
                <a:latin typeface="微軟正黑體" pitchFamily="34" charset="-120"/>
                <a:ea typeface="微軟正黑體" pitchFamily="34" charset="-120"/>
              </a:rPr>
              <a:t>簽約時再搬出</a:t>
            </a:r>
          </a:p>
        </p:txBody>
      </p:sp>
      <p:sp>
        <p:nvSpPr>
          <p:cNvPr id="14" name="文字方塊 10"/>
          <p:cNvSpPr txBox="1">
            <a:spLocks noChangeArrowheads="1"/>
          </p:cNvSpPr>
          <p:nvPr/>
        </p:nvSpPr>
        <p:spPr bwMode="auto">
          <a:xfrm>
            <a:off x="2843808" y="3708400"/>
            <a:ext cx="461665"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zh-TW" altLang="en-US" b="1" dirty="0" smtClean="0">
                <a:solidFill>
                  <a:srgbClr val="FF0000"/>
                </a:solidFill>
                <a:latin typeface="微軟正黑體" pitchFamily="34" charset="-120"/>
                <a:ea typeface="微軟正黑體" pitchFamily="34" charset="-120"/>
              </a:rPr>
              <a:t>媒合區</a:t>
            </a:r>
            <a:endParaRPr lang="zh-TW" altLang="en-US" b="1" dirty="0">
              <a:solidFill>
                <a:srgbClr val="FF0000"/>
              </a:solidFill>
              <a:latin typeface="微軟正黑體" pitchFamily="34" charset="-120"/>
              <a:ea typeface="微軟正黑體" pitchFamily="34" charset="-120"/>
            </a:endParaRPr>
          </a:p>
        </p:txBody>
      </p:sp>
    </p:spTree>
    <p:extLst>
      <p:ext uri="{BB962C8B-B14F-4D97-AF65-F5344CB8AC3E}">
        <p14:creationId xmlns:p14="http://schemas.microsoft.com/office/powerpoint/2010/main" val="11609075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標題 1"/>
          <p:cNvSpPr>
            <a:spLocks noGrp="1"/>
          </p:cNvSpPr>
          <p:nvPr>
            <p:ph type="title"/>
          </p:nvPr>
        </p:nvSpPr>
        <p:spPr bwMode="auto">
          <a:xfrm>
            <a:off x="642938" y="254670"/>
            <a:ext cx="6543675" cy="654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zh-TW" altLang="en-US" dirty="0" smtClean="0"/>
              <a:t>活動地點</a:t>
            </a:r>
            <a:r>
              <a:rPr lang="en-US" altLang="zh-TW" dirty="0" smtClean="0"/>
              <a:t>-</a:t>
            </a:r>
            <a:r>
              <a:rPr lang="zh-TW" altLang="en-US" dirty="0" smtClean="0"/>
              <a:t>蓮潭國際會館</a:t>
            </a:r>
          </a:p>
        </p:txBody>
      </p:sp>
      <p:pic>
        <p:nvPicPr>
          <p:cNvPr id="1433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34041" t="33203" r="22035" b="26758"/>
          <a:stretch>
            <a:fillRect/>
          </a:stretch>
        </p:blipFill>
        <p:spPr bwMode="auto">
          <a:xfrm>
            <a:off x="428625" y="928688"/>
            <a:ext cx="6551613" cy="335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l="34627" t="33398" r="21999" b="45117"/>
          <a:stretch>
            <a:fillRect/>
          </a:stretch>
        </p:blipFill>
        <p:spPr bwMode="auto">
          <a:xfrm>
            <a:off x="1143000" y="4143375"/>
            <a:ext cx="76962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文字方塊 4"/>
          <p:cNvSpPr txBox="1">
            <a:spLocks noChangeArrowheads="1"/>
          </p:cNvSpPr>
          <p:nvPr/>
        </p:nvSpPr>
        <p:spPr bwMode="auto">
          <a:xfrm>
            <a:off x="201613" y="364654"/>
            <a:ext cx="441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zh-TW" altLang="en-US" sz="2000" b="1" dirty="0">
                <a:solidFill>
                  <a:schemeClr val="bg1"/>
                </a:solidFill>
                <a:latin typeface="微軟正黑體" pitchFamily="34" charset="-120"/>
                <a:ea typeface="微軟正黑體" pitchFamily="34" charset="-120"/>
              </a:rPr>
              <a:t>五</a:t>
            </a:r>
          </a:p>
        </p:txBody>
      </p:sp>
    </p:spTree>
    <p:extLst>
      <p:ext uri="{BB962C8B-B14F-4D97-AF65-F5344CB8AC3E}">
        <p14:creationId xmlns:p14="http://schemas.microsoft.com/office/powerpoint/2010/main" val="21952846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oup 31"/>
          <p:cNvGraphicFramePr>
            <a:graphicFrameLocks noGrp="1"/>
          </p:cNvGraphicFramePr>
          <p:nvPr>
            <p:extLst>
              <p:ext uri="{D42A27DB-BD31-4B8C-83A1-F6EECF244321}">
                <p14:modId xmlns:p14="http://schemas.microsoft.com/office/powerpoint/2010/main" val="1329121628"/>
              </p:ext>
            </p:extLst>
          </p:nvPr>
        </p:nvGraphicFramePr>
        <p:xfrm>
          <a:off x="395536" y="847362"/>
          <a:ext cx="8415947" cy="5749990"/>
        </p:xfrm>
        <a:graphic>
          <a:graphicData uri="http://schemas.openxmlformats.org/drawingml/2006/table">
            <a:tbl>
              <a:tblPr/>
              <a:tblGrid>
                <a:gridCol w="1546967"/>
                <a:gridCol w="6868980"/>
              </a:tblGrid>
              <a:tr h="20539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6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公司簡介</a:t>
                      </a:r>
                    </a:p>
                  </a:txBody>
                  <a:tcPr marL="82938" marR="82938" marT="41480" marB="414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zh-TW" altLang="en-US" sz="1800" kern="1200" dirty="0" smtClean="0">
                          <a:solidFill>
                            <a:schemeClr val="tx1"/>
                          </a:solidFill>
                          <a:latin typeface="標楷體" pitchFamily="65" charset="-120"/>
                          <a:ea typeface="標楷體" pitchFamily="65" charset="-120"/>
                          <a:cs typeface="+mn-cs"/>
                        </a:rPr>
                        <a:t>    </a:t>
                      </a:r>
                      <a:r>
                        <a:rPr lang="zh-TW" altLang="zh-TW" sz="1800" kern="1200" dirty="0" smtClean="0">
                          <a:solidFill>
                            <a:schemeClr val="tx1"/>
                          </a:solidFill>
                          <a:latin typeface="標楷體" pitchFamily="65" charset="-120"/>
                          <a:ea typeface="標楷體" pitchFamily="65" charset="-120"/>
                          <a:cs typeface="+mn-cs"/>
                        </a:rPr>
                        <a:t>台美檢驗科技公司成立於</a:t>
                      </a:r>
                      <a:r>
                        <a:rPr lang="en-US" altLang="zh-TW" sz="1800" kern="1200" dirty="0" smtClean="0">
                          <a:solidFill>
                            <a:schemeClr val="tx1"/>
                          </a:solidFill>
                          <a:latin typeface="標楷體" pitchFamily="65" charset="-120"/>
                          <a:ea typeface="標楷體" pitchFamily="65" charset="-120"/>
                          <a:cs typeface="+mn-cs"/>
                        </a:rPr>
                        <a:t> 2001 </a:t>
                      </a:r>
                      <a:r>
                        <a:rPr lang="zh-TW" altLang="zh-TW" sz="1800" kern="1200" dirty="0" smtClean="0">
                          <a:solidFill>
                            <a:schemeClr val="tx1"/>
                          </a:solidFill>
                          <a:latin typeface="標楷體" pitchFamily="65" charset="-120"/>
                          <a:ea typeface="標楷體" pitchFamily="65" charset="-120"/>
                          <a:cs typeface="+mn-cs"/>
                        </a:rPr>
                        <a:t>年，為全國唯一橫跨醫學、化學及生物相關領域的檢驗科技公司，獲得環保署</a:t>
                      </a:r>
                      <a:r>
                        <a:rPr lang="en-US" altLang="zh-TW" sz="1800" kern="1200" dirty="0" smtClean="0">
                          <a:solidFill>
                            <a:schemeClr val="tx1"/>
                          </a:solidFill>
                          <a:latin typeface="標楷體" pitchFamily="65" charset="-120"/>
                          <a:ea typeface="標楷體" pitchFamily="65" charset="-120"/>
                          <a:cs typeface="+mn-cs"/>
                        </a:rPr>
                        <a:t>(EPA)</a:t>
                      </a:r>
                      <a:r>
                        <a:rPr lang="zh-TW" altLang="zh-TW" sz="1800" kern="1200" dirty="0" smtClean="0">
                          <a:solidFill>
                            <a:schemeClr val="tx1"/>
                          </a:solidFill>
                          <a:latin typeface="標楷體" pitchFamily="65" charset="-120"/>
                          <a:ea typeface="標楷體" pitchFamily="65" charset="-120"/>
                          <a:cs typeface="+mn-cs"/>
                        </a:rPr>
                        <a:t>、衛生署食品藥物管理局</a:t>
                      </a:r>
                      <a:r>
                        <a:rPr lang="en-US" altLang="zh-TW" sz="1800" kern="1200" dirty="0" smtClean="0">
                          <a:solidFill>
                            <a:schemeClr val="tx1"/>
                          </a:solidFill>
                          <a:latin typeface="標楷體" pitchFamily="65" charset="-120"/>
                          <a:ea typeface="標楷體" pitchFamily="65" charset="-120"/>
                          <a:cs typeface="+mn-cs"/>
                        </a:rPr>
                        <a:t>(TFDA)</a:t>
                      </a:r>
                      <a:r>
                        <a:rPr lang="zh-TW" altLang="zh-TW" sz="1800" kern="1200" dirty="0" smtClean="0">
                          <a:solidFill>
                            <a:schemeClr val="tx1"/>
                          </a:solidFill>
                          <a:latin typeface="標楷體" pitchFamily="65" charset="-120"/>
                          <a:ea typeface="標楷體" pitchFamily="65" charset="-120"/>
                          <a:cs typeface="+mn-cs"/>
                        </a:rPr>
                        <a:t>與疾病管制局</a:t>
                      </a:r>
                      <a:r>
                        <a:rPr lang="en-US" altLang="zh-TW" sz="1800" kern="1200" dirty="0" smtClean="0">
                          <a:solidFill>
                            <a:schemeClr val="tx1"/>
                          </a:solidFill>
                          <a:latin typeface="標楷體" pitchFamily="65" charset="-120"/>
                          <a:ea typeface="標楷體" pitchFamily="65" charset="-120"/>
                          <a:cs typeface="+mn-cs"/>
                        </a:rPr>
                        <a:t>(CDC)</a:t>
                      </a:r>
                      <a:r>
                        <a:rPr lang="zh-TW" altLang="zh-TW" sz="1800" kern="1200" dirty="0" smtClean="0">
                          <a:solidFill>
                            <a:schemeClr val="tx1"/>
                          </a:solidFill>
                          <a:latin typeface="標楷體" pitchFamily="65" charset="-120"/>
                          <a:ea typeface="標楷體" pitchFamily="65" charset="-120"/>
                          <a:cs typeface="+mn-cs"/>
                        </a:rPr>
                        <a:t>公告為認證實驗室，亦通過經濟部工業局核可為國內醫藥研發服務公司且為標準檢驗局建置之檢測服務平台實驗室之一，也是全台灣唯一同時符合</a:t>
                      </a:r>
                      <a:r>
                        <a:rPr lang="en-US" altLang="zh-TW" sz="1800" kern="1200" dirty="0" smtClean="0">
                          <a:solidFill>
                            <a:schemeClr val="tx1"/>
                          </a:solidFill>
                          <a:latin typeface="標楷體" pitchFamily="65" charset="-120"/>
                          <a:ea typeface="標楷體" pitchFamily="65" charset="-120"/>
                          <a:cs typeface="+mn-cs"/>
                        </a:rPr>
                        <a:t> ISO 17025 </a:t>
                      </a:r>
                      <a:r>
                        <a:rPr lang="zh-TW" altLang="zh-TW" sz="1800" kern="1200" dirty="0" smtClean="0">
                          <a:solidFill>
                            <a:schemeClr val="tx1"/>
                          </a:solidFill>
                          <a:latin typeface="標楷體" pitchFamily="65" charset="-120"/>
                          <a:ea typeface="標楷體" pitchFamily="65" charset="-120"/>
                          <a:cs typeface="+mn-cs"/>
                        </a:rPr>
                        <a:t>及</a:t>
                      </a:r>
                      <a:r>
                        <a:rPr lang="en-US" altLang="zh-TW" sz="1800" kern="1200" dirty="0" smtClean="0">
                          <a:solidFill>
                            <a:schemeClr val="tx1"/>
                          </a:solidFill>
                          <a:latin typeface="標楷體" pitchFamily="65" charset="-120"/>
                          <a:ea typeface="標楷體" pitchFamily="65" charset="-120"/>
                          <a:cs typeface="+mn-cs"/>
                        </a:rPr>
                        <a:t> ISO 15189 </a:t>
                      </a:r>
                      <a:r>
                        <a:rPr lang="zh-TW" altLang="zh-TW" sz="1800" kern="1200" dirty="0" smtClean="0">
                          <a:solidFill>
                            <a:schemeClr val="tx1"/>
                          </a:solidFill>
                          <a:latin typeface="標楷體" pitchFamily="65" charset="-120"/>
                          <a:ea typeface="標楷體" pitchFamily="65" charset="-120"/>
                          <a:cs typeface="+mn-cs"/>
                        </a:rPr>
                        <a:t>國際標準之</a:t>
                      </a:r>
                      <a:r>
                        <a:rPr lang="en-US" altLang="zh-TW" sz="1800" kern="1200" dirty="0" smtClean="0">
                          <a:solidFill>
                            <a:schemeClr val="tx1"/>
                          </a:solidFill>
                          <a:latin typeface="標楷體" pitchFamily="65" charset="-120"/>
                          <a:ea typeface="標楷體" pitchFamily="65" charset="-120"/>
                          <a:cs typeface="+mn-cs"/>
                        </a:rPr>
                        <a:t>TAF</a:t>
                      </a:r>
                      <a:r>
                        <a:rPr lang="zh-TW" altLang="zh-TW" sz="1800" kern="1200" dirty="0" smtClean="0">
                          <a:solidFill>
                            <a:schemeClr val="tx1"/>
                          </a:solidFill>
                          <a:latin typeface="標楷體" pitchFamily="65" charset="-120"/>
                          <a:ea typeface="標楷體" pitchFamily="65" charset="-120"/>
                          <a:cs typeface="+mn-cs"/>
                        </a:rPr>
                        <a:t>認證實驗室，並具有</a:t>
                      </a:r>
                      <a:r>
                        <a:rPr lang="en-US" altLang="zh-TW" sz="1800" kern="1200" dirty="0" smtClean="0">
                          <a:solidFill>
                            <a:schemeClr val="tx1"/>
                          </a:solidFill>
                          <a:latin typeface="標楷體" pitchFamily="65" charset="-120"/>
                          <a:ea typeface="標楷體" pitchFamily="65" charset="-120"/>
                          <a:cs typeface="+mn-cs"/>
                        </a:rPr>
                        <a:t>TFDA</a:t>
                      </a:r>
                      <a:r>
                        <a:rPr lang="zh-TW" altLang="zh-TW" sz="1800" kern="1200" dirty="0" smtClean="0">
                          <a:solidFill>
                            <a:schemeClr val="tx1"/>
                          </a:solidFill>
                          <a:latin typeface="標楷體" pitchFamily="65" charset="-120"/>
                          <a:ea typeface="標楷體" pitchFamily="65" charset="-120"/>
                          <a:cs typeface="+mn-cs"/>
                        </a:rPr>
                        <a:t>認證</a:t>
                      </a:r>
                      <a:r>
                        <a:rPr lang="en-US" altLang="zh-TW" sz="1800" kern="1200" dirty="0" smtClean="0">
                          <a:solidFill>
                            <a:schemeClr val="tx1"/>
                          </a:solidFill>
                          <a:latin typeface="標楷體" pitchFamily="65" charset="-120"/>
                          <a:ea typeface="標楷體" pitchFamily="65" charset="-120"/>
                          <a:cs typeface="+mn-cs"/>
                        </a:rPr>
                        <a:t>GLP</a:t>
                      </a:r>
                      <a:r>
                        <a:rPr lang="zh-TW" altLang="zh-TW" sz="1800" kern="1200" dirty="0" smtClean="0">
                          <a:solidFill>
                            <a:schemeClr val="tx1"/>
                          </a:solidFill>
                          <a:latin typeface="標楷體" pitchFamily="65" charset="-120"/>
                          <a:ea typeface="標楷體" pitchFamily="65" charset="-120"/>
                          <a:cs typeface="+mn-cs"/>
                        </a:rPr>
                        <a:t>之實驗室。除生物相容性之外，為國內最大醫材檢驗項目接案量之檢驗機構，可提供園區廠商上市前檢測之服務。</a:t>
                      </a:r>
                      <a:endParaRPr lang="zh-TW" altLang="en-US" sz="1600" dirty="0">
                        <a:latin typeface="標楷體" pitchFamily="65" charset="-120"/>
                        <a:ea typeface="標楷體" pitchFamily="65" charset="-120"/>
                      </a:endParaRPr>
                    </a:p>
                  </a:txBody>
                  <a:tcPr marL="82938" marR="82938" marT="41480" marB="414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3139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6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簽訂效益</a:t>
                      </a:r>
                    </a:p>
                  </a:txBody>
                  <a:tcPr marL="82938" marR="82938" marT="41480" marB="414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zh-TW" altLang="en-US" sz="1800" kern="1200" dirty="0" smtClean="0">
                          <a:solidFill>
                            <a:schemeClr val="tx1"/>
                          </a:solidFill>
                          <a:latin typeface="標楷體" pitchFamily="65" charset="-120"/>
                          <a:ea typeface="標楷體" pitchFamily="65" charset="-120"/>
                          <a:cs typeface="+mn-cs"/>
                        </a:rPr>
                        <a:t>   </a:t>
                      </a:r>
                      <a:r>
                        <a:rPr lang="zh-TW" altLang="zh-TW" sz="1800" kern="1200" dirty="0" smtClean="0">
                          <a:solidFill>
                            <a:schemeClr val="tx1"/>
                          </a:solidFill>
                          <a:latin typeface="標楷體" pitchFamily="65" charset="-120"/>
                          <a:ea typeface="標楷體" pitchFamily="65" charset="-120"/>
                          <a:cs typeface="+mn-cs"/>
                        </a:rPr>
                        <a:t>「無塵室檢測」與「包材確效」對於園區廠商產品係為必要上市前檢測項目，並為目前園區檢測量能較不足之處。台美檢驗科技公司為國內唯一完整建置「無塵室檢測」及「包材確效」之檢測機構。此外，台美檢驗科技公司已通過</a:t>
                      </a:r>
                      <a:r>
                        <a:rPr lang="en-US" altLang="zh-TW" sz="1800" kern="1200" dirty="0" smtClean="0">
                          <a:solidFill>
                            <a:schemeClr val="tx1"/>
                          </a:solidFill>
                          <a:latin typeface="標楷體" pitchFamily="65" charset="-120"/>
                          <a:ea typeface="標楷體" pitchFamily="65" charset="-120"/>
                          <a:cs typeface="+mn-cs"/>
                        </a:rPr>
                        <a:t>GLP</a:t>
                      </a:r>
                      <a:r>
                        <a:rPr lang="zh-TW" altLang="zh-TW" sz="1800" kern="1200" dirty="0" smtClean="0">
                          <a:solidFill>
                            <a:schemeClr val="tx1"/>
                          </a:solidFill>
                          <a:latin typeface="標楷體" pitchFamily="65" charset="-120"/>
                          <a:ea typeface="標楷體" pitchFamily="65" charset="-120"/>
                          <a:cs typeface="+mn-cs"/>
                        </a:rPr>
                        <a:t>與</a:t>
                      </a:r>
                      <a:r>
                        <a:rPr lang="en-US" altLang="zh-TW" sz="1800" kern="1200" dirty="0" smtClean="0">
                          <a:solidFill>
                            <a:schemeClr val="tx1"/>
                          </a:solidFill>
                          <a:latin typeface="標楷體" pitchFamily="65" charset="-120"/>
                          <a:ea typeface="標楷體" pitchFamily="65" charset="-120"/>
                          <a:cs typeface="+mn-cs"/>
                        </a:rPr>
                        <a:t>TAF</a:t>
                      </a:r>
                      <a:r>
                        <a:rPr lang="zh-TW" altLang="zh-TW" sz="1800" kern="1200" dirty="0" smtClean="0">
                          <a:solidFill>
                            <a:schemeClr val="tx1"/>
                          </a:solidFill>
                          <a:latin typeface="標楷體" pitchFamily="65" charset="-120"/>
                          <a:ea typeface="標楷體" pitchFamily="65" charset="-120"/>
                          <a:cs typeface="+mn-cs"/>
                        </a:rPr>
                        <a:t>之國際認證。鑒於此，與之簽訂合作意向書，即可提供「無塵室檢測」與「包材確效」之優惠服務，有助於降低廠商生產成本及提升園區廠商產品品質。</a:t>
                      </a:r>
                      <a:endParaRPr lang="zh-TW" altLang="en-US" sz="1600" dirty="0">
                        <a:latin typeface="標楷體" pitchFamily="65" charset="-120"/>
                        <a:ea typeface="標楷體" pitchFamily="65" charset="-120"/>
                      </a:endParaRPr>
                    </a:p>
                  </a:txBody>
                  <a:tcPr marL="82938" marR="82938" marT="41480" marB="414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15590">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zh-TW" altLang="zh-TW" sz="1600" b="0" kern="1200" dirty="0" smtClean="0">
                          <a:solidFill>
                            <a:schemeClr val="tx1"/>
                          </a:solidFill>
                          <a:latin typeface="標楷體" pitchFamily="65" charset="-120"/>
                          <a:ea typeface="標楷體" pitchFamily="65" charset="-120"/>
                          <a:cs typeface="+mn-cs"/>
                        </a:rPr>
                        <a:t>簽訂項目</a:t>
                      </a:r>
                    </a:p>
                  </a:txBody>
                  <a:tcPr marL="82938" marR="82938" marT="41480" marB="414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r>
                        <a:rPr lang="zh-TW" altLang="zh-TW" sz="1600" kern="1200" dirty="0" smtClean="0">
                          <a:solidFill>
                            <a:schemeClr val="tx1"/>
                          </a:solidFill>
                          <a:latin typeface="標楷體" pitchFamily="65" charset="-120"/>
                          <a:ea typeface="標楷體" pitchFamily="65" charset="-120"/>
                          <a:cs typeface="+mn-cs"/>
                        </a:rPr>
                        <a:t>台美檢驗科技公司提供南科園區廠商及獎補助計畫之執行單位之項目為，下述檢驗項目報價外再提供九折</a:t>
                      </a:r>
                      <a:r>
                        <a:rPr lang="en-US" altLang="zh-TW" sz="1600" kern="1200" dirty="0" smtClean="0">
                          <a:solidFill>
                            <a:schemeClr val="tx1"/>
                          </a:solidFill>
                          <a:latin typeface="標楷體" pitchFamily="65" charset="-120"/>
                          <a:ea typeface="標楷體" pitchFamily="65" charset="-120"/>
                          <a:cs typeface="+mn-cs"/>
                        </a:rPr>
                        <a:t>~</a:t>
                      </a:r>
                      <a:r>
                        <a:rPr lang="zh-TW" altLang="zh-TW" sz="1600" kern="1200" dirty="0" smtClean="0">
                          <a:solidFill>
                            <a:schemeClr val="tx1"/>
                          </a:solidFill>
                          <a:latin typeface="標楷體" pitchFamily="65" charset="-120"/>
                          <a:ea typeface="標楷體" pitchFamily="65" charset="-120"/>
                          <a:cs typeface="+mn-cs"/>
                        </a:rPr>
                        <a:t>九五折優惠價：</a:t>
                      </a:r>
                    </a:p>
                    <a:p>
                      <a:pPr lvl="0"/>
                      <a:r>
                        <a:rPr lang="en-US" altLang="zh-TW" sz="1600" kern="1200" dirty="0" smtClean="0">
                          <a:solidFill>
                            <a:schemeClr val="tx1"/>
                          </a:solidFill>
                          <a:latin typeface="標楷體" pitchFamily="65" charset="-120"/>
                          <a:ea typeface="標楷體" pitchFamily="65" charset="-120"/>
                          <a:cs typeface="+mn-cs"/>
                        </a:rPr>
                        <a:t>1.</a:t>
                      </a:r>
                      <a:r>
                        <a:rPr lang="zh-TW" altLang="en-US" sz="1600" kern="1200" dirty="0" smtClean="0">
                          <a:solidFill>
                            <a:schemeClr val="tx1"/>
                          </a:solidFill>
                          <a:latin typeface="標楷體" pitchFamily="65" charset="-120"/>
                          <a:ea typeface="標楷體" pitchFamily="65" charset="-120"/>
                          <a:cs typeface="+mn-cs"/>
                        </a:rPr>
                        <a:t>醫療器材包材確效試驗項目：</a:t>
                      </a:r>
                      <a:r>
                        <a:rPr lang="zh-TW" altLang="zh-TW" sz="1600" kern="1200" dirty="0" smtClean="0">
                          <a:solidFill>
                            <a:schemeClr val="tx1"/>
                          </a:solidFill>
                          <a:latin typeface="標楷體" pitchFamily="65" charset="-120"/>
                          <a:ea typeface="標楷體" pitchFamily="65" charset="-120"/>
                          <a:cs typeface="+mn-cs"/>
                        </a:rPr>
                        <a:t>加速老化試驗</a:t>
                      </a:r>
                      <a:r>
                        <a:rPr lang="zh-TW" altLang="en-US" sz="1600" kern="1200" dirty="0" smtClean="0">
                          <a:solidFill>
                            <a:schemeClr val="tx1"/>
                          </a:solidFill>
                          <a:latin typeface="標楷體" pitchFamily="65" charset="-120"/>
                          <a:ea typeface="標楷體" pitchFamily="65" charset="-120"/>
                          <a:cs typeface="+mn-cs"/>
                        </a:rPr>
                        <a:t>、</a:t>
                      </a:r>
                      <a:r>
                        <a:rPr lang="zh-TW" altLang="zh-TW" sz="1600" kern="1200" dirty="0" smtClean="0">
                          <a:solidFill>
                            <a:schemeClr val="tx1"/>
                          </a:solidFill>
                          <a:latin typeface="標楷體" pitchFamily="65" charset="-120"/>
                          <a:ea typeface="標楷體" pitchFamily="65" charset="-120"/>
                          <a:cs typeface="+mn-cs"/>
                        </a:rPr>
                        <a:t>微生物穿透試驗</a:t>
                      </a:r>
                      <a:r>
                        <a:rPr lang="zh-TW" altLang="en-US" sz="1600" kern="1200" dirty="0" smtClean="0">
                          <a:solidFill>
                            <a:schemeClr val="tx1"/>
                          </a:solidFill>
                          <a:latin typeface="標楷體" pitchFamily="65" charset="-120"/>
                          <a:ea typeface="標楷體" pitchFamily="65" charset="-120"/>
                          <a:cs typeface="+mn-cs"/>
                        </a:rPr>
                        <a:t>、</a:t>
                      </a:r>
                      <a:endParaRPr lang="zh-TW" altLang="zh-TW" sz="1600" kern="1200" dirty="0" smtClean="0">
                        <a:solidFill>
                          <a:schemeClr val="tx1"/>
                        </a:solidFill>
                        <a:latin typeface="標楷體" pitchFamily="65" charset="-120"/>
                        <a:ea typeface="標楷體" pitchFamily="65" charset="-120"/>
                        <a:cs typeface="+mn-cs"/>
                      </a:endParaRPr>
                    </a:p>
                    <a:p>
                      <a:pPr lvl="0"/>
                      <a:r>
                        <a:rPr lang="zh-TW" altLang="en-US" sz="1600" kern="1200" dirty="0" smtClean="0">
                          <a:solidFill>
                            <a:schemeClr val="tx1"/>
                          </a:solidFill>
                          <a:latin typeface="標楷體" pitchFamily="65" charset="-120"/>
                          <a:ea typeface="標楷體" pitchFamily="65" charset="-120"/>
                          <a:cs typeface="+mn-cs"/>
                        </a:rPr>
                        <a:t>  </a:t>
                      </a:r>
                      <a:r>
                        <a:rPr lang="zh-TW" altLang="zh-TW" sz="1600" kern="1200" dirty="0" smtClean="0">
                          <a:solidFill>
                            <a:schemeClr val="tx1"/>
                          </a:solidFill>
                          <a:latin typeface="標楷體" pitchFamily="65" charset="-120"/>
                          <a:ea typeface="標楷體" pitchFamily="65" charset="-120"/>
                          <a:cs typeface="+mn-cs"/>
                        </a:rPr>
                        <a:t>爆破試驗</a:t>
                      </a:r>
                      <a:r>
                        <a:rPr lang="zh-TW" altLang="en-US" sz="1600" kern="1200" dirty="0" smtClean="0">
                          <a:solidFill>
                            <a:schemeClr val="tx1"/>
                          </a:solidFill>
                          <a:latin typeface="標楷體" pitchFamily="65" charset="-120"/>
                          <a:ea typeface="標楷體" pitchFamily="65" charset="-120"/>
                          <a:cs typeface="+mn-cs"/>
                        </a:rPr>
                        <a:t>、</a:t>
                      </a:r>
                      <a:r>
                        <a:rPr lang="zh-TW" altLang="zh-TW" sz="1600" kern="1200" dirty="0" smtClean="0">
                          <a:solidFill>
                            <a:schemeClr val="tx1"/>
                          </a:solidFill>
                          <a:latin typeface="標楷體" pitchFamily="65" charset="-120"/>
                          <a:ea typeface="標楷體" pitchFamily="65" charset="-120"/>
                          <a:cs typeface="+mn-cs"/>
                        </a:rPr>
                        <a:t>緩破試驗</a:t>
                      </a:r>
                      <a:r>
                        <a:rPr lang="zh-TW" altLang="en-US" sz="1600" kern="1200" dirty="0" smtClean="0">
                          <a:solidFill>
                            <a:schemeClr val="tx1"/>
                          </a:solidFill>
                          <a:latin typeface="標楷體" pitchFamily="65" charset="-120"/>
                          <a:ea typeface="標楷體" pitchFamily="65" charset="-120"/>
                          <a:cs typeface="+mn-cs"/>
                        </a:rPr>
                        <a:t>。</a:t>
                      </a:r>
                      <a:endParaRPr lang="zh-TW" altLang="zh-TW" sz="1600" kern="1200" dirty="0" smtClean="0">
                        <a:solidFill>
                          <a:schemeClr val="tx1"/>
                        </a:solidFill>
                        <a:latin typeface="標楷體" pitchFamily="65" charset="-120"/>
                        <a:ea typeface="標楷體" pitchFamily="65" charset="-120"/>
                        <a:cs typeface="+mn-cs"/>
                      </a:endParaRPr>
                    </a:p>
                    <a:p>
                      <a:pPr lvl="0"/>
                      <a:r>
                        <a:rPr lang="en-US" altLang="zh-TW" sz="1600" kern="1200" dirty="0" smtClean="0">
                          <a:solidFill>
                            <a:schemeClr val="tx1"/>
                          </a:solidFill>
                          <a:latin typeface="標楷體" pitchFamily="65" charset="-120"/>
                          <a:ea typeface="標楷體" pitchFamily="65" charset="-120"/>
                          <a:cs typeface="+mn-cs"/>
                        </a:rPr>
                        <a:t>2.</a:t>
                      </a:r>
                      <a:r>
                        <a:rPr lang="zh-TW" altLang="zh-TW" sz="1600" kern="1200" dirty="0" smtClean="0">
                          <a:solidFill>
                            <a:schemeClr val="tx1"/>
                          </a:solidFill>
                          <a:latin typeface="標楷體" pitchFamily="65" charset="-120"/>
                          <a:ea typeface="標楷體" pitchFamily="65" charset="-120"/>
                          <a:cs typeface="+mn-cs"/>
                        </a:rPr>
                        <a:t>無塵室環境監控</a:t>
                      </a:r>
                    </a:p>
                    <a:p>
                      <a:pPr lvl="0"/>
                      <a:r>
                        <a:rPr lang="en-US" altLang="zh-TW" sz="1600" kern="1200" dirty="0" smtClean="0">
                          <a:solidFill>
                            <a:schemeClr val="tx1"/>
                          </a:solidFill>
                          <a:latin typeface="標楷體" pitchFamily="65" charset="-120"/>
                          <a:ea typeface="標楷體" pitchFamily="65" charset="-120"/>
                          <a:cs typeface="+mn-cs"/>
                        </a:rPr>
                        <a:t>3.</a:t>
                      </a:r>
                      <a:r>
                        <a:rPr lang="zh-TW" altLang="zh-TW" sz="1600" kern="1200" dirty="0" smtClean="0">
                          <a:solidFill>
                            <a:schemeClr val="tx1"/>
                          </a:solidFill>
                          <a:latin typeface="標楷體" pitchFamily="65" charset="-120"/>
                          <a:ea typeface="標楷體" pitchFamily="65" charset="-120"/>
                          <a:cs typeface="+mn-cs"/>
                        </a:rPr>
                        <a:t>空氣落菌試驗</a:t>
                      </a:r>
                      <a:endParaRPr kumimoji="0" lang="en-US" altLang="zh-TW" sz="16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82938" marR="82938" marT="41480" marB="414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 name="標題 1"/>
          <p:cNvSpPr>
            <a:spLocks noGrp="1"/>
          </p:cNvSpPr>
          <p:nvPr>
            <p:ph type="title"/>
          </p:nvPr>
        </p:nvSpPr>
        <p:spPr/>
        <p:txBody>
          <a:bodyPr>
            <a:normAutofit/>
          </a:bodyPr>
          <a:lstStyle/>
          <a:p>
            <a:r>
              <a:rPr lang="zh-TW" altLang="en-US" dirty="0"/>
              <a:t>台美檢驗科技</a:t>
            </a:r>
            <a:r>
              <a:rPr lang="zh-TW" altLang="en-US" dirty="0" smtClean="0"/>
              <a:t>公司</a:t>
            </a:r>
            <a:endParaRPr lang="zh-TW" altLang="en-US" dirty="0"/>
          </a:p>
        </p:txBody>
      </p:sp>
    </p:spTree>
    <p:extLst>
      <p:ext uri="{BB962C8B-B14F-4D97-AF65-F5344CB8AC3E}">
        <p14:creationId xmlns:p14="http://schemas.microsoft.com/office/powerpoint/2010/main" val="1805529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oup 31"/>
          <p:cNvGraphicFramePr>
            <a:graphicFrameLocks noGrp="1"/>
          </p:cNvGraphicFramePr>
          <p:nvPr/>
        </p:nvGraphicFramePr>
        <p:xfrm>
          <a:off x="179392" y="840848"/>
          <a:ext cx="8811483" cy="5595072"/>
        </p:xfrm>
        <a:graphic>
          <a:graphicData uri="http://schemas.openxmlformats.org/drawingml/2006/table">
            <a:tbl>
              <a:tblPr/>
              <a:tblGrid>
                <a:gridCol w="2097971"/>
                <a:gridCol w="6713512"/>
              </a:tblGrid>
              <a:tr h="93856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6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公司簡介</a:t>
                      </a:r>
                    </a:p>
                  </a:txBody>
                  <a:tcPr marL="82938" marR="82938" marT="41480" marB="414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zh-TW" altLang="en-US" sz="1800" kern="1200" dirty="0" smtClean="0">
                          <a:solidFill>
                            <a:schemeClr val="tx1"/>
                          </a:solidFill>
                          <a:latin typeface="標楷體" pitchFamily="65" charset="-120"/>
                          <a:ea typeface="標楷體" pitchFamily="65" charset="-120"/>
                          <a:cs typeface="+mn-cs"/>
                        </a:rPr>
                        <a:t>    </a:t>
                      </a:r>
                      <a:r>
                        <a:rPr lang="zh-TW" altLang="zh-TW" sz="1800" kern="1200" dirty="0" smtClean="0">
                          <a:solidFill>
                            <a:schemeClr val="tx1"/>
                          </a:solidFill>
                          <a:latin typeface="標楷體" pitchFamily="65" charset="-120"/>
                          <a:ea typeface="標楷體" pitchFamily="65" charset="-120"/>
                          <a:cs typeface="+mn-cs"/>
                        </a:rPr>
                        <a:t>中國生化科技股份有限公司係由行政院原子能委員會輔導，由國內工商界與美國最大的滅菌消毒公司</a:t>
                      </a:r>
                      <a:r>
                        <a:rPr lang="en-US" altLang="zh-TW" sz="1800" kern="1200" dirty="0" err="1" smtClean="0">
                          <a:solidFill>
                            <a:schemeClr val="tx1"/>
                          </a:solidFill>
                          <a:latin typeface="標楷體" pitchFamily="65" charset="-120"/>
                          <a:ea typeface="標楷體" pitchFamily="65" charset="-120"/>
                          <a:cs typeface="+mn-cs"/>
                        </a:rPr>
                        <a:t>SteriGenics</a:t>
                      </a:r>
                      <a:r>
                        <a:rPr lang="en-US" altLang="zh-TW" sz="1800" kern="1200" dirty="0" smtClean="0">
                          <a:solidFill>
                            <a:schemeClr val="tx1"/>
                          </a:solidFill>
                          <a:latin typeface="標楷體" pitchFamily="65" charset="-120"/>
                          <a:ea typeface="標楷體" pitchFamily="65" charset="-120"/>
                          <a:cs typeface="+mn-cs"/>
                        </a:rPr>
                        <a:t>(SGI)</a:t>
                      </a:r>
                      <a:r>
                        <a:rPr lang="zh-TW" altLang="zh-TW" sz="1800" kern="1200" dirty="0" smtClean="0">
                          <a:solidFill>
                            <a:schemeClr val="tx1"/>
                          </a:solidFill>
                          <a:latin typeface="標楷體" pitchFamily="65" charset="-120"/>
                          <a:ea typeface="標楷體" pitchFamily="65" charset="-120"/>
                          <a:cs typeface="+mn-cs"/>
                        </a:rPr>
                        <a:t>於</a:t>
                      </a:r>
                      <a:r>
                        <a:rPr lang="en-US" altLang="zh-TW" sz="1800" kern="1200" dirty="0" smtClean="0">
                          <a:solidFill>
                            <a:schemeClr val="tx1"/>
                          </a:solidFill>
                          <a:latin typeface="標楷體" pitchFamily="65" charset="-120"/>
                          <a:ea typeface="標楷體" pitchFamily="65" charset="-120"/>
                          <a:cs typeface="+mn-cs"/>
                        </a:rPr>
                        <a:t>1991</a:t>
                      </a:r>
                      <a:r>
                        <a:rPr lang="zh-TW" altLang="zh-TW" sz="1800" kern="1200" dirty="0" smtClean="0">
                          <a:solidFill>
                            <a:schemeClr val="tx1"/>
                          </a:solidFill>
                          <a:latin typeface="標楷體" pitchFamily="65" charset="-120"/>
                          <a:ea typeface="標楷體" pitchFamily="65" charset="-120"/>
                          <a:cs typeface="+mn-cs"/>
                        </a:rPr>
                        <a:t>年合資成立。為全台唯一家世界級商業化加馬照射廠，該公司為醫療器材、食品與藥品等業界提供最先進的滅菌服務，以提高客戶之產品品質與消費者使用之安全性。公司所使用之先進照射滅菌設備與技術，已取得國際品質認證包括</a:t>
                      </a:r>
                      <a:r>
                        <a:rPr lang="en-US" altLang="zh-TW" sz="1800" kern="1200" dirty="0" smtClean="0">
                          <a:solidFill>
                            <a:schemeClr val="tx1"/>
                          </a:solidFill>
                          <a:latin typeface="標楷體" pitchFamily="65" charset="-120"/>
                          <a:ea typeface="標楷體" pitchFamily="65" charset="-120"/>
                          <a:cs typeface="+mn-cs"/>
                        </a:rPr>
                        <a:t>:ISO 9001</a:t>
                      </a:r>
                      <a:r>
                        <a:rPr lang="zh-TW" altLang="zh-TW" sz="1800" kern="1200" dirty="0" smtClean="0">
                          <a:solidFill>
                            <a:schemeClr val="tx1"/>
                          </a:solidFill>
                          <a:latin typeface="標楷體" pitchFamily="65" charset="-120"/>
                          <a:ea typeface="標楷體" pitchFamily="65" charset="-120"/>
                          <a:cs typeface="+mn-cs"/>
                        </a:rPr>
                        <a:t>、</a:t>
                      </a:r>
                      <a:r>
                        <a:rPr lang="en-US" altLang="zh-TW" sz="1800" kern="1200" dirty="0" smtClean="0">
                          <a:solidFill>
                            <a:schemeClr val="tx1"/>
                          </a:solidFill>
                          <a:latin typeface="標楷體" pitchFamily="65" charset="-120"/>
                          <a:ea typeface="標楷體" pitchFamily="65" charset="-120"/>
                          <a:cs typeface="+mn-cs"/>
                        </a:rPr>
                        <a:t>ISO 13485 (EN/ISO11137),</a:t>
                      </a:r>
                      <a:r>
                        <a:rPr lang="zh-TW" altLang="zh-TW" sz="1800" kern="1200" dirty="0" smtClean="0">
                          <a:solidFill>
                            <a:schemeClr val="tx1"/>
                          </a:solidFill>
                          <a:latin typeface="標楷體" pitchFamily="65" charset="-120"/>
                          <a:ea typeface="標楷體" pitchFamily="65" charset="-120"/>
                          <a:cs typeface="+mn-cs"/>
                        </a:rPr>
                        <a:t>並且符合國家醫療器材優良製造規範</a:t>
                      </a:r>
                      <a:r>
                        <a:rPr lang="en-US" altLang="zh-TW" sz="1800" kern="1200" dirty="0" smtClean="0">
                          <a:solidFill>
                            <a:schemeClr val="tx1"/>
                          </a:solidFill>
                          <a:latin typeface="標楷體" pitchFamily="65" charset="-120"/>
                          <a:ea typeface="標楷體" pitchFamily="65" charset="-120"/>
                          <a:cs typeface="+mn-cs"/>
                        </a:rPr>
                        <a:t>(GMP)</a:t>
                      </a:r>
                      <a:r>
                        <a:rPr lang="zh-TW" altLang="zh-TW" sz="1800" kern="1200" dirty="0" smtClean="0">
                          <a:solidFill>
                            <a:schemeClr val="tx1"/>
                          </a:solidFill>
                          <a:latin typeface="標楷體" pitchFamily="65" charset="-120"/>
                          <a:ea typeface="標楷體" pitchFamily="65" charset="-120"/>
                          <a:cs typeface="+mn-cs"/>
                        </a:rPr>
                        <a:t>要求，可配合廠商申請國內外醫療器材認證。</a:t>
                      </a:r>
                      <a:endParaRPr lang="zh-TW" altLang="en-US" sz="1600" dirty="0">
                        <a:latin typeface="標楷體" pitchFamily="65" charset="-120"/>
                        <a:ea typeface="標楷體" pitchFamily="65" charset="-120"/>
                      </a:endParaRPr>
                    </a:p>
                  </a:txBody>
                  <a:tcPr marL="82938" marR="82938" marT="41480" marB="414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666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6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簽訂效益</a:t>
                      </a:r>
                    </a:p>
                  </a:txBody>
                  <a:tcPr marL="82938" marR="82938" marT="41480" marB="414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zh-TW" altLang="en-US" sz="1800" kern="1200" dirty="0" smtClean="0">
                          <a:solidFill>
                            <a:schemeClr val="tx1"/>
                          </a:solidFill>
                          <a:latin typeface="標楷體" pitchFamily="65" charset="-120"/>
                          <a:ea typeface="標楷體" pitchFamily="65" charset="-120"/>
                          <a:cs typeface="+mn-cs"/>
                        </a:rPr>
                        <a:t>    </a:t>
                      </a:r>
                      <a:r>
                        <a:rPr lang="zh-TW" altLang="zh-TW" sz="1800" kern="1200" dirty="0" smtClean="0">
                          <a:solidFill>
                            <a:schemeClr val="tx1"/>
                          </a:solidFill>
                          <a:latin typeface="標楷體" pitchFamily="65" charset="-120"/>
                          <a:ea typeface="標楷體" pitchFamily="65" charset="-120"/>
                          <a:cs typeface="+mn-cs"/>
                        </a:rPr>
                        <a:t>南科園區醫材廠商多為醫用植入物產品，並於製程中需經「加馬</a:t>
                      </a:r>
                      <a:r>
                        <a:rPr lang="en-US" altLang="zh-TW" sz="1800" kern="1200" dirty="0" smtClean="0">
                          <a:solidFill>
                            <a:schemeClr val="tx1"/>
                          </a:solidFill>
                          <a:latin typeface="標楷體" pitchFamily="65" charset="-120"/>
                          <a:ea typeface="標楷體" pitchFamily="65" charset="-120"/>
                          <a:cs typeface="+mn-cs"/>
                        </a:rPr>
                        <a:t> (GAMMA)</a:t>
                      </a:r>
                      <a:r>
                        <a:rPr lang="zh-TW" altLang="zh-TW" sz="1800" kern="1200" dirty="0" smtClean="0">
                          <a:solidFill>
                            <a:schemeClr val="tx1"/>
                          </a:solidFill>
                          <a:latin typeface="標楷體" pitchFamily="65" charset="-120"/>
                          <a:ea typeface="標楷體" pitchFamily="65" charset="-120"/>
                          <a:cs typeface="+mn-cs"/>
                        </a:rPr>
                        <a:t>照射滅菌」後，以確保產品無菌性，方能進入市場販賣。經評估園區廠商對於加馬</a:t>
                      </a:r>
                      <a:r>
                        <a:rPr lang="en-US" altLang="zh-TW" sz="1800" kern="1200" dirty="0" smtClean="0">
                          <a:solidFill>
                            <a:schemeClr val="tx1"/>
                          </a:solidFill>
                          <a:latin typeface="標楷體" pitchFamily="65" charset="-120"/>
                          <a:ea typeface="標楷體" pitchFamily="65" charset="-120"/>
                          <a:cs typeface="+mn-cs"/>
                        </a:rPr>
                        <a:t>(GAMMA)</a:t>
                      </a:r>
                      <a:r>
                        <a:rPr lang="zh-TW" altLang="zh-TW" sz="1800" kern="1200" dirty="0" smtClean="0">
                          <a:solidFill>
                            <a:schemeClr val="tx1"/>
                          </a:solidFill>
                          <a:latin typeface="標楷體" pitchFamily="65" charset="-120"/>
                          <a:ea typeface="標楷體" pitchFamily="65" charset="-120"/>
                          <a:cs typeface="+mn-cs"/>
                        </a:rPr>
                        <a:t>照射滅菌較為需求。該公司為全台唯一家商業化加馬照射廠，並已取得國際品質認證包括</a:t>
                      </a:r>
                      <a:r>
                        <a:rPr lang="en-US" altLang="zh-TW" sz="1800" kern="1200" dirty="0" smtClean="0">
                          <a:solidFill>
                            <a:schemeClr val="tx1"/>
                          </a:solidFill>
                          <a:latin typeface="標楷體" pitchFamily="65" charset="-120"/>
                          <a:ea typeface="標楷體" pitchFamily="65" charset="-120"/>
                          <a:cs typeface="+mn-cs"/>
                        </a:rPr>
                        <a:t>:ISO 9001</a:t>
                      </a:r>
                      <a:r>
                        <a:rPr lang="zh-TW" altLang="zh-TW" sz="1800" kern="1200" dirty="0" smtClean="0">
                          <a:solidFill>
                            <a:schemeClr val="tx1"/>
                          </a:solidFill>
                          <a:latin typeface="標楷體" pitchFamily="65" charset="-120"/>
                          <a:ea typeface="標楷體" pitchFamily="65" charset="-120"/>
                          <a:cs typeface="+mn-cs"/>
                        </a:rPr>
                        <a:t>、</a:t>
                      </a:r>
                      <a:r>
                        <a:rPr lang="en-US" altLang="zh-TW" sz="1800" kern="1200" dirty="0" smtClean="0">
                          <a:solidFill>
                            <a:schemeClr val="tx1"/>
                          </a:solidFill>
                          <a:latin typeface="標楷體" pitchFamily="65" charset="-120"/>
                          <a:ea typeface="標楷體" pitchFamily="65" charset="-120"/>
                          <a:cs typeface="+mn-cs"/>
                        </a:rPr>
                        <a:t>ISO 13485</a:t>
                      </a:r>
                      <a:r>
                        <a:rPr lang="zh-TW" altLang="zh-TW" sz="1800" kern="1200" dirty="0" smtClean="0">
                          <a:solidFill>
                            <a:schemeClr val="tx1"/>
                          </a:solidFill>
                          <a:latin typeface="標楷體" pitchFamily="65" charset="-120"/>
                          <a:ea typeface="標楷體" pitchFamily="65" charset="-120"/>
                          <a:cs typeface="+mn-cs"/>
                        </a:rPr>
                        <a:t>，若與其合作能讓園區廠商享有優惠價格與最佳滅菌服務品質</a:t>
                      </a:r>
                      <a:r>
                        <a:rPr lang="zh-TW" altLang="en-US" sz="1800" kern="1200" dirty="0" smtClean="0">
                          <a:solidFill>
                            <a:schemeClr val="tx1"/>
                          </a:solidFill>
                          <a:latin typeface="標楷體" pitchFamily="65" charset="-120"/>
                          <a:ea typeface="標楷體" pitchFamily="65" charset="-120"/>
                          <a:cs typeface="+mn-cs"/>
                        </a:rPr>
                        <a:t>。</a:t>
                      </a:r>
                      <a:endParaRPr lang="zh-TW" altLang="en-US" sz="1600" dirty="0">
                        <a:latin typeface="標楷體" pitchFamily="65" charset="-120"/>
                        <a:ea typeface="標楷體" pitchFamily="65" charset="-120"/>
                      </a:endParaRPr>
                    </a:p>
                  </a:txBody>
                  <a:tcPr marL="82938" marR="82938" marT="41480" marB="414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885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zh-TW" altLang="zh-TW" sz="1600" b="0" kern="1200" dirty="0" smtClean="0">
                          <a:solidFill>
                            <a:schemeClr val="tx1"/>
                          </a:solidFill>
                          <a:latin typeface="標楷體" pitchFamily="65" charset="-120"/>
                          <a:ea typeface="標楷體" pitchFamily="65" charset="-120"/>
                          <a:cs typeface="+mn-cs"/>
                        </a:rPr>
                        <a:t>簽訂項目</a:t>
                      </a:r>
                    </a:p>
                  </a:txBody>
                  <a:tcPr marL="82938" marR="82938" marT="41480" marB="414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lvl="0"/>
                      <a:r>
                        <a:rPr lang="zh-TW" altLang="zh-TW" sz="1800" kern="1200" dirty="0" smtClean="0">
                          <a:solidFill>
                            <a:schemeClr val="tx1"/>
                          </a:solidFill>
                          <a:latin typeface="標楷體" pitchFamily="65" charset="-120"/>
                          <a:ea typeface="標楷體" pitchFamily="65" charset="-120"/>
                          <a:cs typeface="+mn-cs"/>
                        </a:rPr>
                        <a:t>輻射滅菌確效試驗。</a:t>
                      </a:r>
                    </a:p>
                    <a:p>
                      <a:pPr lvl="0"/>
                      <a:r>
                        <a:rPr lang="zh-TW" altLang="zh-TW" sz="1800" kern="1200" dirty="0" smtClean="0">
                          <a:solidFill>
                            <a:schemeClr val="tx1"/>
                          </a:solidFill>
                          <a:latin typeface="標楷體" pitchFamily="65" charset="-120"/>
                          <a:ea typeface="標楷體" pitchFamily="65" charset="-120"/>
                          <a:cs typeface="+mn-cs"/>
                        </a:rPr>
                        <a:t>醫療器材包裝確效試驗：爆破試驗、緩爆試驗。</a:t>
                      </a:r>
                    </a:p>
                    <a:p>
                      <a:r>
                        <a:rPr lang="en-US" altLang="zh-TW" sz="1800" kern="1200" dirty="0" smtClean="0">
                          <a:solidFill>
                            <a:schemeClr val="tx1"/>
                          </a:solidFill>
                          <a:latin typeface="標楷體" pitchFamily="65" charset="-120"/>
                          <a:ea typeface="標楷體" pitchFamily="65" charset="-120"/>
                          <a:cs typeface="+mn-cs"/>
                        </a:rPr>
                        <a:t>1.</a:t>
                      </a:r>
                      <a:r>
                        <a:rPr lang="zh-TW" altLang="zh-TW" sz="1800" kern="1200" dirty="0" smtClean="0">
                          <a:solidFill>
                            <a:schemeClr val="tx1"/>
                          </a:solidFill>
                          <a:latin typeface="標楷體" pitchFamily="65" charset="-120"/>
                          <a:ea typeface="標楷體" pitchFamily="65" charset="-120"/>
                          <a:cs typeface="+mn-cs"/>
                        </a:rPr>
                        <a:t>滅菌確效</a:t>
                      </a:r>
                      <a:r>
                        <a:rPr lang="en-US" altLang="zh-TW" sz="1800" kern="1200" dirty="0" smtClean="0">
                          <a:solidFill>
                            <a:schemeClr val="tx1"/>
                          </a:solidFill>
                          <a:latin typeface="標楷體" pitchFamily="65" charset="-120"/>
                          <a:ea typeface="標楷體" pitchFamily="65" charset="-120"/>
                          <a:cs typeface="+mn-cs"/>
                        </a:rPr>
                        <a:t>95</a:t>
                      </a:r>
                      <a:r>
                        <a:rPr lang="zh-TW" altLang="zh-TW" sz="1800" kern="1200" dirty="0" smtClean="0">
                          <a:solidFill>
                            <a:schemeClr val="tx1"/>
                          </a:solidFill>
                          <a:latin typeface="標楷體" pitchFamily="65" charset="-120"/>
                          <a:ea typeface="標楷體" pitchFamily="65" charset="-120"/>
                          <a:cs typeface="+mn-cs"/>
                        </a:rPr>
                        <a:t>折及</a:t>
                      </a:r>
                    </a:p>
                    <a:p>
                      <a:r>
                        <a:rPr lang="en-US" altLang="zh-TW" sz="1800" kern="1200" dirty="0" smtClean="0">
                          <a:solidFill>
                            <a:schemeClr val="tx1"/>
                          </a:solidFill>
                          <a:latin typeface="標楷體" pitchFamily="65" charset="-120"/>
                          <a:ea typeface="標楷體" pitchFamily="65" charset="-120"/>
                          <a:cs typeface="+mn-cs"/>
                        </a:rPr>
                        <a:t>2.</a:t>
                      </a:r>
                      <a:r>
                        <a:rPr lang="zh-TW" altLang="zh-TW" sz="1800" kern="1200" dirty="0" smtClean="0">
                          <a:solidFill>
                            <a:schemeClr val="tx1"/>
                          </a:solidFill>
                          <a:latin typeface="標楷體" pitchFamily="65" charset="-120"/>
                          <a:ea typeface="標楷體" pitchFamily="65" charset="-120"/>
                          <a:cs typeface="+mn-cs"/>
                        </a:rPr>
                        <a:t>滅菌確效合併包材確效</a:t>
                      </a:r>
                      <a:r>
                        <a:rPr lang="en-US" altLang="zh-TW" sz="1800" kern="1200" dirty="0" smtClean="0">
                          <a:solidFill>
                            <a:schemeClr val="tx1"/>
                          </a:solidFill>
                          <a:latin typeface="標楷體" pitchFamily="65" charset="-120"/>
                          <a:ea typeface="標楷體" pitchFamily="65" charset="-120"/>
                          <a:cs typeface="+mn-cs"/>
                        </a:rPr>
                        <a:t>9</a:t>
                      </a:r>
                      <a:r>
                        <a:rPr lang="zh-TW" altLang="zh-TW" sz="1800" kern="1200" dirty="0" smtClean="0">
                          <a:solidFill>
                            <a:schemeClr val="tx1"/>
                          </a:solidFill>
                          <a:latin typeface="標楷體" pitchFamily="65" charset="-120"/>
                          <a:ea typeface="標楷體" pitchFamily="65" charset="-120"/>
                          <a:cs typeface="+mn-cs"/>
                        </a:rPr>
                        <a:t>折之優惠價格。</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TW" sz="16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82938" marR="82938" marT="41480" marB="414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 name="標題 1"/>
          <p:cNvSpPr>
            <a:spLocks noGrp="1"/>
          </p:cNvSpPr>
          <p:nvPr>
            <p:ph type="title"/>
          </p:nvPr>
        </p:nvSpPr>
        <p:spPr/>
        <p:txBody>
          <a:bodyPr>
            <a:normAutofit/>
          </a:bodyPr>
          <a:lstStyle/>
          <a:p>
            <a:r>
              <a:rPr lang="zh-TW" altLang="en-US" dirty="0"/>
              <a:t>中國生化科技</a:t>
            </a:r>
            <a:r>
              <a:rPr lang="zh-TW" altLang="en-US" dirty="0" smtClean="0"/>
              <a:t>股份有限公司</a:t>
            </a:r>
            <a:endParaRPr lang="zh-TW" altLang="en-US" dirty="0"/>
          </a:p>
        </p:txBody>
      </p:sp>
    </p:spTree>
    <p:extLst>
      <p:ext uri="{BB962C8B-B14F-4D97-AF65-F5344CB8AC3E}">
        <p14:creationId xmlns:p14="http://schemas.microsoft.com/office/powerpoint/2010/main" val="1589563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oup 31"/>
          <p:cNvGraphicFramePr>
            <a:graphicFrameLocks noGrp="1"/>
          </p:cNvGraphicFramePr>
          <p:nvPr/>
        </p:nvGraphicFramePr>
        <p:xfrm>
          <a:off x="179392" y="840848"/>
          <a:ext cx="8811483" cy="5716992"/>
        </p:xfrm>
        <a:graphic>
          <a:graphicData uri="http://schemas.openxmlformats.org/drawingml/2006/table">
            <a:tbl>
              <a:tblPr/>
              <a:tblGrid>
                <a:gridCol w="2097971"/>
                <a:gridCol w="6713512"/>
              </a:tblGrid>
              <a:tr h="14096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6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公司簡介</a:t>
                      </a:r>
                    </a:p>
                  </a:txBody>
                  <a:tcPr marL="82938" marR="82938" marT="41480" marB="414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zh-TW" altLang="en-US" sz="1800" kern="1200" dirty="0" smtClean="0">
                          <a:solidFill>
                            <a:schemeClr val="tx1"/>
                          </a:solidFill>
                          <a:latin typeface="標楷體" pitchFamily="65" charset="-120"/>
                          <a:ea typeface="標楷體" pitchFamily="65" charset="-120"/>
                          <a:cs typeface="+mn-cs"/>
                        </a:rPr>
                        <a:t>    </a:t>
                      </a:r>
                      <a:r>
                        <a:rPr lang="zh-TW" altLang="zh-TW" sz="1800" kern="1200" dirty="0" smtClean="0">
                          <a:solidFill>
                            <a:schemeClr val="tx1"/>
                          </a:solidFill>
                          <a:latin typeface="標楷體" pitchFamily="65" charset="-120"/>
                          <a:ea typeface="標楷體" pitchFamily="65" charset="-120"/>
                          <a:cs typeface="+mn-cs"/>
                        </a:rPr>
                        <a:t>麥德凱生科股份有限公司為取得</a:t>
                      </a:r>
                      <a:r>
                        <a:rPr lang="en-US" altLang="zh-TW" sz="1800" kern="1200" dirty="0" smtClean="0">
                          <a:solidFill>
                            <a:schemeClr val="tx1"/>
                          </a:solidFill>
                          <a:latin typeface="標楷體" pitchFamily="65" charset="-120"/>
                          <a:ea typeface="標楷體" pitchFamily="65" charset="-120"/>
                          <a:cs typeface="+mn-cs"/>
                        </a:rPr>
                        <a:t>TAF ISO 17025</a:t>
                      </a:r>
                      <a:r>
                        <a:rPr lang="zh-TW" altLang="zh-TW" sz="1800" kern="1200" dirty="0" smtClean="0">
                          <a:solidFill>
                            <a:schemeClr val="tx1"/>
                          </a:solidFill>
                          <a:latin typeface="標楷體" pitchFamily="65" charset="-120"/>
                          <a:ea typeface="標楷體" pitchFamily="65" charset="-120"/>
                          <a:cs typeface="+mn-cs"/>
                        </a:rPr>
                        <a:t>實驗室認證、藥物非臨床試驗優良操作規範</a:t>
                      </a:r>
                      <a:r>
                        <a:rPr lang="en-US" altLang="zh-TW" sz="1800" kern="1200" dirty="0" smtClean="0">
                          <a:solidFill>
                            <a:schemeClr val="tx1"/>
                          </a:solidFill>
                          <a:latin typeface="標楷體" pitchFamily="65" charset="-120"/>
                          <a:ea typeface="標楷體" pitchFamily="65" charset="-120"/>
                          <a:cs typeface="+mn-cs"/>
                        </a:rPr>
                        <a:t>GLP</a:t>
                      </a:r>
                      <a:r>
                        <a:rPr lang="zh-TW" altLang="zh-TW" sz="1800" kern="1200" dirty="0" smtClean="0">
                          <a:solidFill>
                            <a:schemeClr val="tx1"/>
                          </a:solidFill>
                          <a:latin typeface="標楷體" pitchFamily="65" charset="-120"/>
                          <a:ea typeface="標楷體" pitchFamily="65" charset="-120"/>
                          <a:cs typeface="+mn-cs"/>
                        </a:rPr>
                        <a:t>認證、經濟合作暨發展組織優良實驗室操作規範</a:t>
                      </a:r>
                      <a:r>
                        <a:rPr lang="en-US" altLang="zh-TW" sz="1800" kern="1200" dirty="0" smtClean="0">
                          <a:solidFill>
                            <a:schemeClr val="tx1"/>
                          </a:solidFill>
                          <a:latin typeface="標楷體" pitchFamily="65" charset="-120"/>
                          <a:ea typeface="標楷體" pitchFamily="65" charset="-120"/>
                          <a:cs typeface="+mn-cs"/>
                        </a:rPr>
                        <a:t>OECD-GLP</a:t>
                      </a:r>
                      <a:r>
                        <a:rPr lang="zh-TW" altLang="zh-TW" sz="1800" kern="1200" dirty="0" smtClean="0">
                          <a:solidFill>
                            <a:schemeClr val="tx1"/>
                          </a:solidFill>
                          <a:latin typeface="標楷體" pitchFamily="65" charset="-120"/>
                          <a:ea typeface="標楷體" pitchFamily="65" charset="-120"/>
                          <a:cs typeface="+mn-cs"/>
                        </a:rPr>
                        <a:t>認證及</a:t>
                      </a:r>
                      <a:r>
                        <a:rPr lang="en-US" altLang="zh-TW" sz="1800" kern="1200" dirty="0" smtClean="0">
                          <a:solidFill>
                            <a:schemeClr val="tx1"/>
                          </a:solidFill>
                          <a:latin typeface="標楷體" pitchFamily="65" charset="-120"/>
                          <a:ea typeface="標楷體" pitchFamily="65" charset="-120"/>
                          <a:cs typeface="+mn-cs"/>
                        </a:rPr>
                        <a:t>ISO 9001</a:t>
                      </a:r>
                      <a:r>
                        <a:rPr lang="zh-TW" altLang="zh-TW" sz="1800" kern="1200" dirty="0" smtClean="0">
                          <a:solidFill>
                            <a:schemeClr val="tx1"/>
                          </a:solidFill>
                          <a:latin typeface="標楷體" pitchFamily="65" charset="-120"/>
                          <a:ea typeface="標楷體" pitchFamily="65" charset="-120"/>
                          <a:cs typeface="+mn-cs"/>
                        </a:rPr>
                        <a:t>：</a:t>
                      </a:r>
                      <a:r>
                        <a:rPr lang="en-US" altLang="zh-TW" sz="1800" kern="1200" dirty="0" smtClean="0">
                          <a:solidFill>
                            <a:schemeClr val="tx1"/>
                          </a:solidFill>
                          <a:latin typeface="標楷體" pitchFamily="65" charset="-120"/>
                          <a:ea typeface="標楷體" pitchFamily="65" charset="-120"/>
                          <a:cs typeface="+mn-cs"/>
                        </a:rPr>
                        <a:t>2000</a:t>
                      </a:r>
                      <a:r>
                        <a:rPr lang="zh-TW" altLang="zh-TW" sz="1800" kern="1200" dirty="0" smtClean="0">
                          <a:solidFill>
                            <a:schemeClr val="tx1"/>
                          </a:solidFill>
                          <a:latin typeface="標楷體" pitchFamily="65" charset="-120"/>
                          <a:ea typeface="標楷體" pitchFamily="65" charset="-120"/>
                          <a:cs typeface="+mn-cs"/>
                        </a:rPr>
                        <a:t>國際品質標準認證之國際專業實驗室，以臨床前動物試驗為主，提供園區廠商生物相容性檢測服務。</a:t>
                      </a:r>
                      <a:endParaRPr lang="zh-TW" altLang="en-US" sz="1600" dirty="0">
                        <a:latin typeface="標楷體" pitchFamily="65" charset="-120"/>
                        <a:ea typeface="標楷體" pitchFamily="65" charset="-120"/>
                      </a:endParaRPr>
                    </a:p>
                  </a:txBody>
                  <a:tcPr marL="82938" marR="82938" marT="41480" marB="414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0720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6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簽訂效益</a:t>
                      </a:r>
                    </a:p>
                  </a:txBody>
                  <a:tcPr marL="82938" marR="82938" marT="41480" marB="414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zh-TW" altLang="en-US" sz="1800" kern="1200" dirty="0" smtClean="0">
                          <a:solidFill>
                            <a:schemeClr val="tx1"/>
                          </a:solidFill>
                          <a:latin typeface="標楷體" pitchFamily="65" charset="-120"/>
                          <a:ea typeface="標楷體" pitchFamily="65" charset="-120"/>
                          <a:cs typeface="+mn-cs"/>
                        </a:rPr>
                        <a:t>   </a:t>
                      </a:r>
                      <a:r>
                        <a:rPr lang="zh-TW" altLang="zh-TW" sz="1800" kern="1200" dirty="0" smtClean="0">
                          <a:solidFill>
                            <a:schemeClr val="tx1"/>
                          </a:solidFill>
                          <a:latin typeface="標楷體" pitchFamily="65" charset="-120"/>
                          <a:ea typeface="標楷體" pitchFamily="65" charset="-120"/>
                          <a:cs typeface="+mn-cs"/>
                        </a:rPr>
                        <a:t>「生物相容性檢測」對於園區廠商產品係為必要上市前檢測項目，並為目前園區檢測量能較不足之處。麥德凱生科股份有限公司擁有國內最多醫療器材生物相容性檢測案件經驗之機構。此外，麥德凱生科股份有限公司已通過</a:t>
                      </a:r>
                      <a:r>
                        <a:rPr lang="en-US" altLang="zh-TW" sz="1800" kern="1200" dirty="0" smtClean="0">
                          <a:solidFill>
                            <a:schemeClr val="tx1"/>
                          </a:solidFill>
                          <a:latin typeface="標楷體" pitchFamily="65" charset="-120"/>
                          <a:ea typeface="標楷體" pitchFamily="65" charset="-120"/>
                          <a:cs typeface="+mn-cs"/>
                        </a:rPr>
                        <a:t>GLP</a:t>
                      </a:r>
                      <a:r>
                        <a:rPr lang="zh-TW" altLang="zh-TW" sz="1800" kern="1200" dirty="0" smtClean="0">
                          <a:solidFill>
                            <a:schemeClr val="tx1"/>
                          </a:solidFill>
                          <a:latin typeface="標楷體" pitchFamily="65" charset="-120"/>
                          <a:ea typeface="標楷體" pitchFamily="65" charset="-120"/>
                          <a:cs typeface="+mn-cs"/>
                        </a:rPr>
                        <a:t>與</a:t>
                      </a:r>
                      <a:r>
                        <a:rPr lang="en-US" altLang="zh-TW" sz="1800" kern="1200" dirty="0" smtClean="0">
                          <a:solidFill>
                            <a:schemeClr val="tx1"/>
                          </a:solidFill>
                          <a:latin typeface="標楷體" pitchFamily="65" charset="-120"/>
                          <a:ea typeface="標楷體" pitchFamily="65" charset="-120"/>
                          <a:cs typeface="+mn-cs"/>
                        </a:rPr>
                        <a:t>TAF</a:t>
                      </a:r>
                      <a:r>
                        <a:rPr lang="zh-TW" altLang="zh-TW" sz="1800" kern="1200" dirty="0" smtClean="0">
                          <a:solidFill>
                            <a:schemeClr val="tx1"/>
                          </a:solidFill>
                          <a:latin typeface="標楷體" pitchFamily="65" charset="-120"/>
                          <a:ea typeface="標楷體" pitchFamily="65" charset="-120"/>
                          <a:cs typeface="+mn-cs"/>
                        </a:rPr>
                        <a:t>之國際認證。鑒於此，若與之簽訂合作意向書，除可提供更優惠之價格效益外，透過麥德凱生科股份有限公司與日本</a:t>
                      </a:r>
                      <a:r>
                        <a:rPr lang="en-US" altLang="zh-TW" sz="1800" kern="1200" dirty="0" smtClean="0">
                          <a:solidFill>
                            <a:schemeClr val="tx1"/>
                          </a:solidFill>
                          <a:latin typeface="標楷體" pitchFamily="65" charset="-120"/>
                          <a:ea typeface="標楷體" pitchFamily="65" charset="-120"/>
                          <a:cs typeface="+mn-cs"/>
                        </a:rPr>
                        <a:t>"</a:t>
                      </a:r>
                      <a:r>
                        <a:rPr lang="zh-TW" altLang="zh-TW" sz="1800" kern="1200" dirty="0" smtClean="0">
                          <a:solidFill>
                            <a:schemeClr val="tx1"/>
                          </a:solidFill>
                          <a:latin typeface="標楷體" pitchFamily="65" charset="-120"/>
                          <a:ea typeface="標楷體" pitchFamily="65" charset="-120"/>
                          <a:cs typeface="+mn-cs"/>
                        </a:rPr>
                        <a:t>食品分析中心</a:t>
                      </a:r>
                      <a:r>
                        <a:rPr lang="en-US" altLang="zh-TW" sz="1800" kern="1200" dirty="0" smtClean="0">
                          <a:solidFill>
                            <a:schemeClr val="tx1"/>
                          </a:solidFill>
                          <a:latin typeface="標楷體" pitchFamily="65" charset="-120"/>
                          <a:ea typeface="標楷體" pitchFamily="65" charset="-120"/>
                          <a:cs typeface="+mn-cs"/>
                        </a:rPr>
                        <a:t>"</a:t>
                      </a:r>
                      <a:r>
                        <a:rPr lang="zh-TW" altLang="zh-TW" sz="1800" kern="1200" dirty="0" smtClean="0">
                          <a:solidFill>
                            <a:schemeClr val="tx1"/>
                          </a:solidFill>
                          <a:latin typeface="標楷體" pitchFamily="65" charset="-120"/>
                          <a:ea typeface="標楷體" pitchFamily="65" charset="-120"/>
                          <a:cs typeface="+mn-cs"/>
                        </a:rPr>
                        <a:t>簽實驗室合作及與大陸北京及廈門檢測單位進行交流合作之經驗，其效益望可協助園區廠商較易進入日本及大陸市場。</a:t>
                      </a:r>
                      <a:endParaRPr lang="zh-TW" altLang="zh-TW" sz="1800" kern="1200" dirty="0">
                        <a:solidFill>
                          <a:schemeClr val="tx1"/>
                        </a:solidFill>
                        <a:latin typeface="標楷體" pitchFamily="65" charset="-120"/>
                        <a:ea typeface="標楷體" pitchFamily="65" charset="-120"/>
                        <a:cs typeface="+mn-cs"/>
                      </a:endParaRPr>
                    </a:p>
                  </a:txBody>
                  <a:tcPr marL="82938" marR="82938" marT="41480" marB="414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23628">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zh-TW" altLang="zh-TW" sz="1600" b="0" kern="1200" dirty="0" smtClean="0">
                          <a:solidFill>
                            <a:schemeClr val="tx1"/>
                          </a:solidFill>
                          <a:latin typeface="標楷體" pitchFamily="65" charset="-120"/>
                          <a:ea typeface="標楷體" pitchFamily="65" charset="-120"/>
                          <a:cs typeface="+mn-cs"/>
                        </a:rPr>
                        <a:t>簽訂項目</a:t>
                      </a:r>
                    </a:p>
                  </a:txBody>
                  <a:tcPr marL="82938" marR="82938" marT="41480" marB="414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r>
                        <a:rPr lang="zh-TW" altLang="zh-TW" sz="1600" kern="1200" dirty="0" smtClean="0">
                          <a:solidFill>
                            <a:schemeClr val="tx1"/>
                          </a:solidFill>
                          <a:latin typeface="標楷體" pitchFamily="65" charset="-120"/>
                          <a:ea typeface="標楷體" pitchFamily="65" charset="-120"/>
                          <a:cs typeface="+mn-cs"/>
                        </a:rPr>
                        <a:t>麥德凱生科股份有限公司提供南科園區廠商及獎補助計畫之下述檢驗項目九折</a:t>
                      </a:r>
                      <a:r>
                        <a:rPr lang="en-US" altLang="zh-TW" sz="1600" kern="1200" dirty="0" smtClean="0">
                          <a:solidFill>
                            <a:schemeClr val="tx1"/>
                          </a:solidFill>
                          <a:latin typeface="標楷體" pitchFamily="65" charset="-120"/>
                          <a:ea typeface="標楷體" pitchFamily="65" charset="-120"/>
                          <a:cs typeface="+mn-cs"/>
                        </a:rPr>
                        <a:t>~</a:t>
                      </a:r>
                      <a:r>
                        <a:rPr lang="zh-TW" altLang="zh-TW" sz="1600" kern="1200" dirty="0" smtClean="0">
                          <a:solidFill>
                            <a:schemeClr val="tx1"/>
                          </a:solidFill>
                          <a:latin typeface="標楷體" pitchFamily="65" charset="-120"/>
                          <a:ea typeface="標楷體" pitchFamily="65" charset="-120"/>
                          <a:cs typeface="+mn-cs"/>
                        </a:rPr>
                        <a:t>九五折優惠價： </a:t>
                      </a:r>
                    </a:p>
                    <a:p>
                      <a:pPr lvl="0"/>
                      <a:r>
                        <a:rPr lang="en-US" altLang="zh-TW" sz="1600" kern="1200" dirty="0" smtClean="0">
                          <a:solidFill>
                            <a:schemeClr val="tx1"/>
                          </a:solidFill>
                          <a:latin typeface="標楷體" pitchFamily="65" charset="-120"/>
                          <a:ea typeface="標楷體" pitchFamily="65" charset="-120"/>
                          <a:cs typeface="+mn-cs"/>
                        </a:rPr>
                        <a:t>1.</a:t>
                      </a:r>
                      <a:r>
                        <a:rPr lang="zh-TW" altLang="en-US" sz="1600" kern="1200" dirty="0" smtClean="0">
                          <a:solidFill>
                            <a:schemeClr val="tx1"/>
                          </a:solidFill>
                          <a:latin typeface="標楷體" pitchFamily="65" charset="-120"/>
                          <a:ea typeface="標楷體" pitchFamily="65" charset="-120"/>
                          <a:cs typeface="+mn-cs"/>
                        </a:rPr>
                        <a:t>醫療器材各項生物相容性檢測。</a:t>
                      </a:r>
                      <a:endParaRPr lang="en-US" altLang="zh-TW" sz="1600" kern="1200" dirty="0" smtClean="0">
                        <a:solidFill>
                          <a:schemeClr val="tx1"/>
                        </a:solidFill>
                        <a:latin typeface="標楷體" pitchFamily="65" charset="-120"/>
                        <a:ea typeface="標楷體" pitchFamily="65" charset="-120"/>
                        <a:cs typeface="+mn-cs"/>
                      </a:endParaRPr>
                    </a:p>
                    <a:p>
                      <a:pPr lvl="0"/>
                      <a:r>
                        <a:rPr lang="en-US" altLang="zh-TW" sz="1600" kern="1200" dirty="0" smtClean="0">
                          <a:solidFill>
                            <a:schemeClr val="tx1"/>
                          </a:solidFill>
                          <a:latin typeface="標楷體" pitchFamily="65" charset="-120"/>
                          <a:ea typeface="標楷體" pitchFamily="65" charset="-120"/>
                          <a:cs typeface="+mn-cs"/>
                        </a:rPr>
                        <a:t>2.</a:t>
                      </a:r>
                      <a:r>
                        <a:rPr lang="zh-TW" altLang="zh-TW" sz="1600" kern="1200" dirty="0" smtClean="0">
                          <a:solidFill>
                            <a:schemeClr val="tx1"/>
                          </a:solidFill>
                          <a:latin typeface="標楷體" pitchFamily="65" charset="-120"/>
                          <a:ea typeface="標楷體" pitchFamily="65" charset="-120"/>
                          <a:cs typeface="+mn-cs"/>
                        </a:rPr>
                        <a:t>中草藥重金屬檢測</a:t>
                      </a:r>
                    </a:p>
                    <a:p>
                      <a:pPr lvl="0"/>
                      <a:r>
                        <a:rPr lang="en-US" altLang="zh-TW" sz="1600" kern="1200" dirty="0" smtClean="0">
                          <a:solidFill>
                            <a:schemeClr val="tx1"/>
                          </a:solidFill>
                          <a:latin typeface="標楷體" pitchFamily="65" charset="-120"/>
                          <a:ea typeface="標楷體" pitchFamily="65" charset="-120"/>
                          <a:cs typeface="+mn-cs"/>
                        </a:rPr>
                        <a:t>3.</a:t>
                      </a:r>
                      <a:r>
                        <a:rPr lang="zh-TW" altLang="zh-TW" sz="1600" kern="1200" dirty="0" smtClean="0">
                          <a:solidFill>
                            <a:schemeClr val="tx1"/>
                          </a:solidFill>
                          <a:latin typeface="標楷體" pitchFamily="65" charset="-120"/>
                          <a:ea typeface="標楷體" pitchFamily="65" charset="-120"/>
                          <a:cs typeface="+mn-cs"/>
                        </a:rPr>
                        <a:t>化妝品功效性、安全性評估試驗</a:t>
                      </a:r>
                    </a:p>
                    <a:p>
                      <a:pPr lvl="0"/>
                      <a:r>
                        <a:rPr lang="en-US" altLang="zh-TW" sz="1600" kern="1200" dirty="0" smtClean="0">
                          <a:solidFill>
                            <a:schemeClr val="tx1"/>
                          </a:solidFill>
                          <a:latin typeface="標楷體" pitchFamily="65" charset="-120"/>
                          <a:ea typeface="標楷體" pitchFamily="65" charset="-120"/>
                          <a:cs typeface="+mn-cs"/>
                        </a:rPr>
                        <a:t>4.</a:t>
                      </a:r>
                      <a:r>
                        <a:rPr lang="zh-TW" altLang="zh-TW" sz="1600" kern="1200" dirty="0" smtClean="0">
                          <a:solidFill>
                            <a:schemeClr val="tx1"/>
                          </a:solidFill>
                          <a:latin typeface="標楷體" pitchFamily="65" charset="-120"/>
                          <a:ea typeface="標楷體" pitchFamily="65" charset="-120"/>
                          <a:cs typeface="+mn-cs"/>
                        </a:rPr>
                        <a:t>健康食品功能性、安全性評估試驗</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TW" sz="16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82938" marR="82938" marT="41480" marB="414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 name="標題 1"/>
          <p:cNvSpPr>
            <a:spLocks noGrp="1"/>
          </p:cNvSpPr>
          <p:nvPr>
            <p:ph type="title"/>
          </p:nvPr>
        </p:nvSpPr>
        <p:spPr>
          <a:xfrm>
            <a:off x="683568" y="182680"/>
            <a:ext cx="6543692" cy="654032"/>
          </a:xfrm>
        </p:spPr>
        <p:txBody>
          <a:bodyPr>
            <a:normAutofit/>
          </a:bodyPr>
          <a:lstStyle/>
          <a:p>
            <a:r>
              <a:rPr lang="zh-TW" altLang="en-US" dirty="0"/>
              <a:t>麥德凱生科</a:t>
            </a:r>
            <a:r>
              <a:rPr lang="zh-TW" altLang="en-US" dirty="0" smtClean="0"/>
              <a:t>股份有限公司</a:t>
            </a:r>
            <a:endParaRPr lang="zh-TW" altLang="en-US" dirty="0"/>
          </a:p>
        </p:txBody>
      </p:sp>
    </p:spTree>
    <p:extLst>
      <p:ext uri="{BB962C8B-B14F-4D97-AF65-F5344CB8AC3E}">
        <p14:creationId xmlns:p14="http://schemas.microsoft.com/office/powerpoint/2010/main" val="2303161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標題 4"/>
          <p:cNvSpPr>
            <a:spLocks noGrp="1"/>
          </p:cNvSpPr>
          <p:nvPr>
            <p:ph type="subTitle" idx="1"/>
          </p:nvPr>
        </p:nvSpPr>
        <p:spPr>
          <a:xfrm>
            <a:off x="5004048" y="404664"/>
            <a:ext cx="3400404" cy="428628"/>
          </a:xfrm>
        </p:spPr>
        <p:txBody>
          <a:bodyPr/>
          <a:lstStyle/>
          <a:p>
            <a:r>
              <a:rPr lang="zh-TW" altLang="en-US" dirty="0" smtClean="0"/>
              <a:t>義守大學</a:t>
            </a:r>
            <a:endParaRPr lang="zh-TW" altLang="en-US" dirty="0"/>
          </a:p>
        </p:txBody>
      </p:sp>
      <p:sp>
        <p:nvSpPr>
          <p:cNvPr id="2" name="標題 1"/>
          <p:cNvSpPr>
            <a:spLocks noGrp="1"/>
          </p:cNvSpPr>
          <p:nvPr>
            <p:ph type="title"/>
          </p:nvPr>
        </p:nvSpPr>
        <p:spPr/>
        <p:txBody>
          <a:bodyPr/>
          <a:lstStyle/>
          <a:p>
            <a:r>
              <a:rPr lang="zh-TW" altLang="en-US" dirty="0" smtClean="0"/>
              <a:t>專利盤點</a:t>
            </a:r>
            <a:endParaRPr lang="zh-TW" altLang="en-US" dirty="0"/>
          </a:p>
        </p:txBody>
      </p:sp>
      <p:graphicFrame>
        <p:nvGraphicFramePr>
          <p:cNvPr id="4" name="表格 3"/>
          <p:cNvGraphicFramePr>
            <a:graphicFrameLocks noGrp="1"/>
          </p:cNvGraphicFramePr>
          <p:nvPr>
            <p:extLst>
              <p:ext uri="{D42A27DB-BD31-4B8C-83A1-F6EECF244321}">
                <p14:modId xmlns:p14="http://schemas.microsoft.com/office/powerpoint/2010/main" val="1323293841"/>
              </p:ext>
            </p:extLst>
          </p:nvPr>
        </p:nvGraphicFramePr>
        <p:xfrm>
          <a:off x="179512" y="2636912"/>
          <a:ext cx="8666168" cy="3458699"/>
        </p:xfrm>
        <a:graphic>
          <a:graphicData uri="http://schemas.openxmlformats.org/drawingml/2006/table">
            <a:tbl>
              <a:tblPr firstRow="1">
                <a:tableStyleId>{69C7853C-536D-4A76-A0AE-DD22124D55A5}</a:tableStyleId>
              </a:tblPr>
              <a:tblGrid>
                <a:gridCol w="311606"/>
                <a:gridCol w="2387101"/>
                <a:gridCol w="771059"/>
                <a:gridCol w="778706"/>
                <a:gridCol w="1487671"/>
                <a:gridCol w="2930025"/>
              </a:tblGrid>
              <a:tr h="136920">
                <a:tc gridSpan="6">
                  <a:txBody>
                    <a:bodyPr/>
                    <a:lstStyle/>
                    <a:p>
                      <a:pPr algn="ctr" fontAlgn="ctr"/>
                      <a:r>
                        <a:rPr lang="zh-TW" altLang="en-US" sz="1200" u="none" strike="noStrike" dirty="0">
                          <a:effectLst/>
                        </a:rPr>
                        <a:t>其他醫材領域相關專利技術</a:t>
                      </a:r>
                      <a:endParaRPr lang="zh-TW" altLang="en-US" sz="1200" b="0" i="0" u="none" strike="noStrike" dirty="0">
                        <a:solidFill>
                          <a:srgbClr val="000000"/>
                        </a:solidFill>
                        <a:effectLst/>
                        <a:latin typeface="微軟正黑體"/>
                      </a:endParaRPr>
                    </a:p>
                  </a:txBody>
                  <a:tcPr marL="6099" marR="6099" marT="6099"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269420">
                <a:tc rowSpan="13">
                  <a:txBody>
                    <a:bodyPr/>
                    <a:lstStyle/>
                    <a:p>
                      <a:pPr algn="l" fontAlgn="ctr"/>
                      <a:r>
                        <a:rPr lang="zh-TW" altLang="en-US" sz="1200" u="none" strike="noStrike">
                          <a:effectLst/>
                        </a:rPr>
                        <a:t>義守大學相關專利</a:t>
                      </a:r>
                      <a:endParaRPr lang="zh-TW" altLang="en-US" sz="1200" b="0" i="0" u="none" strike="noStrike">
                        <a:solidFill>
                          <a:srgbClr val="000000"/>
                        </a:solidFill>
                        <a:effectLst/>
                        <a:latin typeface="微軟正黑體"/>
                      </a:endParaRPr>
                    </a:p>
                  </a:txBody>
                  <a:tcPr marL="6099" marR="6099" marT="6099" marB="0" anchor="ctr"/>
                </a:tc>
                <a:tc>
                  <a:txBody>
                    <a:bodyPr/>
                    <a:lstStyle/>
                    <a:p>
                      <a:pPr algn="ctr" fontAlgn="ctr"/>
                      <a:r>
                        <a:rPr lang="zh-TW" altLang="en-US" sz="1200" u="none" strike="noStrike">
                          <a:effectLst/>
                        </a:rPr>
                        <a:t>專利名稱</a:t>
                      </a:r>
                      <a:endParaRPr lang="zh-TW" altLang="en-US" sz="1200" b="1" i="0" u="none" strike="noStrike">
                        <a:solidFill>
                          <a:srgbClr val="000000"/>
                        </a:solidFill>
                        <a:effectLst/>
                        <a:latin typeface="微軟正黑體"/>
                      </a:endParaRPr>
                    </a:p>
                  </a:txBody>
                  <a:tcPr marL="6099" marR="6099" marT="6099" marB="0" anchor="ctr"/>
                </a:tc>
                <a:tc>
                  <a:txBody>
                    <a:bodyPr/>
                    <a:lstStyle/>
                    <a:p>
                      <a:pPr algn="ctr" fontAlgn="ctr"/>
                      <a:r>
                        <a:rPr lang="zh-TW" altLang="en-US" sz="1200" u="none" strike="noStrike">
                          <a:effectLst/>
                        </a:rPr>
                        <a:t>國家</a:t>
                      </a:r>
                      <a:endParaRPr lang="zh-TW" altLang="en-US" sz="1200" b="1" i="0" u="none" strike="noStrike">
                        <a:solidFill>
                          <a:srgbClr val="000000"/>
                        </a:solidFill>
                        <a:effectLst/>
                        <a:latin typeface="微軟正黑體"/>
                      </a:endParaRPr>
                    </a:p>
                  </a:txBody>
                  <a:tcPr marL="6099" marR="6099" marT="6099" marB="0" anchor="ctr"/>
                </a:tc>
                <a:tc>
                  <a:txBody>
                    <a:bodyPr/>
                    <a:lstStyle/>
                    <a:p>
                      <a:pPr algn="ctr" fontAlgn="ctr"/>
                      <a:r>
                        <a:rPr lang="zh-TW" altLang="en-US" sz="1200" u="none" strike="noStrike">
                          <a:effectLst/>
                        </a:rPr>
                        <a:t>專利類別</a:t>
                      </a:r>
                      <a:endParaRPr lang="zh-TW" altLang="en-US" sz="1200" b="1" i="0" u="none" strike="noStrike">
                        <a:solidFill>
                          <a:srgbClr val="000000"/>
                        </a:solidFill>
                        <a:effectLst/>
                        <a:latin typeface="微軟正黑體"/>
                      </a:endParaRPr>
                    </a:p>
                  </a:txBody>
                  <a:tcPr marL="6099" marR="6099" marT="6099" marB="0" anchor="ctr"/>
                </a:tc>
                <a:tc>
                  <a:txBody>
                    <a:bodyPr/>
                    <a:lstStyle/>
                    <a:p>
                      <a:pPr algn="ctr" fontAlgn="ctr"/>
                      <a:r>
                        <a:rPr lang="zh-TW" altLang="en-US" sz="1200" u="none" strike="noStrike">
                          <a:effectLst/>
                        </a:rPr>
                        <a:t>專利證號</a:t>
                      </a:r>
                      <a:r>
                        <a:rPr lang="en-US" altLang="zh-TW" sz="1200" u="none" strike="noStrike">
                          <a:effectLst/>
                        </a:rPr>
                        <a:t>/</a:t>
                      </a:r>
                      <a:r>
                        <a:rPr lang="zh-TW" altLang="en-US" sz="1200" u="none" strike="noStrike">
                          <a:effectLst/>
                        </a:rPr>
                        <a:t>公開號</a:t>
                      </a:r>
                      <a:endParaRPr lang="zh-TW" altLang="en-US" sz="1200" b="1" i="0" u="none" strike="noStrike">
                        <a:solidFill>
                          <a:srgbClr val="000000"/>
                        </a:solidFill>
                        <a:effectLst/>
                        <a:latin typeface="微軟正黑體"/>
                      </a:endParaRPr>
                    </a:p>
                  </a:txBody>
                  <a:tcPr marL="6099" marR="6099" marT="6099" marB="0" anchor="ctr"/>
                </a:tc>
                <a:tc>
                  <a:txBody>
                    <a:bodyPr/>
                    <a:lstStyle/>
                    <a:p>
                      <a:pPr algn="ctr" fontAlgn="ctr"/>
                      <a:r>
                        <a:rPr lang="zh-TW" altLang="en-US" sz="1200" u="none" strike="noStrike" dirty="0">
                          <a:effectLst/>
                        </a:rPr>
                        <a:t>專利擁有者</a:t>
                      </a:r>
                      <a:endParaRPr lang="zh-TW" altLang="en-US" sz="1200" b="1" i="0" u="none" strike="noStrike" dirty="0">
                        <a:solidFill>
                          <a:srgbClr val="000000"/>
                        </a:solidFill>
                        <a:effectLst/>
                        <a:latin typeface="微軟正黑體"/>
                      </a:endParaRPr>
                    </a:p>
                  </a:txBody>
                  <a:tcPr marL="6099" marR="6099" marT="6099" marB="0" anchor="ctr"/>
                </a:tc>
              </a:tr>
              <a:tr h="154660">
                <a:tc vMerge="1">
                  <a:txBody>
                    <a:bodyPr/>
                    <a:lstStyle/>
                    <a:p>
                      <a:endParaRPr lang="zh-TW" altLang="en-US"/>
                    </a:p>
                  </a:txBody>
                  <a:tcPr/>
                </a:tc>
                <a:tc>
                  <a:txBody>
                    <a:bodyPr/>
                    <a:lstStyle/>
                    <a:p>
                      <a:pPr algn="l" fontAlgn="ctr"/>
                      <a:r>
                        <a:rPr lang="zh-TW" altLang="en-US" sz="1200" u="none" strike="noStrike">
                          <a:effectLst/>
                        </a:rPr>
                        <a:t>骨質密度檢測裝置及方法</a:t>
                      </a:r>
                      <a:endParaRPr lang="zh-TW" altLang="en-US" sz="1200" b="0" i="0" u="none" strike="noStrike">
                        <a:solidFill>
                          <a:srgbClr val="000000"/>
                        </a:solidFill>
                        <a:effectLst/>
                        <a:latin typeface="微軟正黑體"/>
                      </a:endParaRPr>
                    </a:p>
                  </a:txBody>
                  <a:tcPr marL="6099" marR="6099" marT="6099" marB="0" anchor="ctr"/>
                </a:tc>
                <a:tc>
                  <a:txBody>
                    <a:bodyPr/>
                    <a:lstStyle/>
                    <a:p>
                      <a:pPr algn="ctr" fontAlgn="ctr"/>
                      <a:r>
                        <a:rPr lang="zh-TW" altLang="en-US" sz="1200" u="none" strike="noStrike">
                          <a:effectLst/>
                        </a:rPr>
                        <a:t>中華民國</a:t>
                      </a:r>
                      <a:endParaRPr lang="zh-TW" altLang="en-US" sz="1200" b="0" i="0" u="none" strike="noStrike">
                        <a:solidFill>
                          <a:srgbClr val="000000"/>
                        </a:solidFill>
                        <a:effectLst/>
                        <a:latin typeface="微軟正黑體"/>
                      </a:endParaRPr>
                    </a:p>
                  </a:txBody>
                  <a:tcPr marL="6099" marR="6099" marT="6099" marB="0" anchor="ctr"/>
                </a:tc>
                <a:tc>
                  <a:txBody>
                    <a:bodyPr/>
                    <a:lstStyle/>
                    <a:p>
                      <a:pPr algn="ctr" fontAlgn="ctr"/>
                      <a:r>
                        <a:rPr lang="zh-TW" altLang="en-US" sz="1200" u="none" strike="noStrike">
                          <a:effectLst/>
                        </a:rPr>
                        <a:t>發明</a:t>
                      </a:r>
                      <a:endParaRPr lang="zh-TW" altLang="en-US" sz="1200" b="0" i="0" u="none" strike="noStrike">
                        <a:solidFill>
                          <a:srgbClr val="000000"/>
                        </a:solidFill>
                        <a:effectLst/>
                        <a:latin typeface="微軟正黑體"/>
                      </a:endParaRPr>
                    </a:p>
                  </a:txBody>
                  <a:tcPr marL="6099" marR="6099" marT="6099" marB="0" anchor="ctr"/>
                </a:tc>
                <a:tc>
                  <a:txBody>
                    <a:bodyPr/>
                    <a:lstStyle/>
                    <a:p>
                      <a:pPr algn="l" fontAlgn="ctr"/>
                      <a:r>
                        <a:rPr lang="en-US" sz="1200" u="none" strike="noStrike">
                          <a:effectLst/>
                        </a:rPr>
                        <a:t>I432181</a:t>
                      </a:r>
                      <a:endParaRPr lang="en-US" sz="1200" b="0" i="0" u="none" strike="noStrike">
                        <a:solidFill>
                          <a:srgbClr val="000000"/>
                        </a:solidFill>
                        <a:effectLst/>
                        <a:latin typeface="微軟正黑體"/>
                      </a:endParaRPr>
                    </a:p>
                  </a:txBody>
                  <a:tcPr marL="6099" marR="6099" marT="6099" marB="0" anchor="ctr"/>
                </a:tc>
                <a:tc>
                  <a:txBody>
                    <a:bodyPr/>
                    <a:lstStyle/>
                    <a:p>
                      <a:pPr algn="l" fontAlgn="ctr"/>
                      <a:r>
                        <a:rPr lang="zh-TW" altLang="en-US" sz="1200" u="none" strike="noStrike">
                          <a:effectLst/>
                        </a:rPr>
                        <a:t>王家鍾、陳鈞健、黃蓮池、傅勝利 </a:t>
                      </a:r>
                      <a:endParaRPr lang="zh-TW" altLang="en-US" sz="1200" b="0" i="0" u="none" strike="noStrike">
                        <a:solidFill>
                          <a:srgbClr val="000000"/>
                        </a:solidFill>
                        <a:effectLst/>
                        <a:latin typeface="微軟正黑體"/>
                      </a:endParaRPr>
                    </a:p>
                  </a:txBody>
                  <a:tcPr marL="6099" marR="6099" marT="6099" marB="0" anchor="ctr"/>
                </a:tc>
              </a:tr>
              <a:tr h="176754">
                <a:tc vMerge="1">
                  <a:txBody>
                    <a:bodyPr/>
                    <a:lstStyle/>
                    <a:p>
                      <a:endParaRPr lang="zh-TW" altLang="en-US"/>
                    </a:p>
                  </a:txBody>
                  <a:tcPr/>
                </a:tc>
                <a:tc>
                  <a:txBody>
                    <a:bodyPr/>
                    <a:lstStyle/>
                    <a:p>
                      <a:pPr algn="l" fontAlgn="ctr"/>
                      <a:r>
                        <a:rPr lang="zh-TW" altLang="en-US" sz="1200" u="none" strike="noStrike">
                          <a:effectLst/>
                        </a:rPr>
                        <a:t>動脈管壁硬度檢測方法及其裝置</a:t>
                      </a:r>
                      <a:endParaRPr lang="zh-TW" altLang="en-US" sz="1200" b="0" i="0" u="none" strike="noStrike">
                        <a:solidFill>
                          <a:srgbClr val="000000"/>
                        </a:solidFill>
                        <a:effectLst/>
                        <a:latin typeface="微軟正黑體"/>
                      </a:endParaRPr>
                    </a:p>
                  </a:txBody>
                  <a:tcPr marL="6099" marR="6099" marT="6099" marB="0" anchor="ctr"/>
                </a:tc>
                <a:tc>
                  <a:txBody>
                    <a:bodyPr/>
                    <a:lstStyle/>
                    <a:p>
                      <a:pPr algn="ctr" fontAlgn="ctr"/>
                      <a:r>
                        <a:rPr lang="zh-TW" altLang="en-US" sz="1200" u="none" strike="noStrike">
                          <a:effectLst/>
                        </a:rPr>
                        <a:t>中華民國</a:t>
                      </a:r>
                      <a:endParaRPr lang="zh-TW" altLang="en-US" sz="1200" b="0" i="0" u="none" strike="noStrike">
                        <a:solidFill>
                          <a:srgbClr val="000000"/>
                        </a:solidFill>
                        <a:effectLst/>
                        <a:latin typeface="微軟正黑體"/>
                      </a:endParaRPr>
                    </a:p>
                  </a:txBody>
                  <a:tcPr marL="6099" marR="6099" marT="6099" marB="0" anchor="ctr"/>
                </a:tc>
                <a:tc>
                  <a:txBody>
                    <a:bodyPr/>
                    <a:lstStyle/>
                    <a:p>
                      <a:pPr algn="ctr" fontAlgn="ctr"/>
                      <a:r>
                        <a:rPr lang="zh-TW" altLang="en-US" sz="1200" u="none" strike="noStrike">
                          <a:effectLst/>
                        </a:rPr>
                        <a:t>發明</a:t>
                      </a:r>
                      <a:endParaRPr lang="zh-TW" altLang="en-US" sz="1200" b="0" i="0" u="none" strike="noStrike">
                        <a:solidFill>
                          <a:srgbClr val="000000"/>
                        </a:solidFill>
                        <a:effectLst/>
                        <a:latin typeface="微軟正黑體"/>
                      </a:endParaRPr>
                    </a:p>
                  </a:txBody>
                  <a:tcPr marL="6099" marR="6099" marT="6099" marB="0" anchor="ctr"/>
                </a:tc>
                <a:tc>
                  <a:txBody>
                    <a:bodyPr/>
                    <a:lstStyle/>
                    <a:p>
                      <a:pPr algn="l" fontAlgn="ctr"/>
                      <a:r>
                        <a:rPr lang="en-US" altLang="zh-TW" sz="1200" u="none" strike="noStrike">
                          <a:effectLst/>
                        </a:rPr>
                        <a:t>201328668</a:t>
                      </a:r>
                      <a:endParaRPr lang="en-US" altLang="zh-TW" sz="1200" b="0" i="0" u="none" strike="noStrike">
                        <a:solidFill>
                          <a:srgbClr val="000000"/>
                        </a:solidFill>
                        <a:effectLst/>
                        <a:latin typeface="微軟正黑體"/>
                      </a:endParaRPr>
                    </a:p>
                  </a:txBody>
                  <a:tcPr marL="6099" marR="6099" marT="6099" marB="0" anchor="ctr"/>
                </a:tc>
                <a:tc>
                  <a:txBody>
                    <a:bodyPr/>
                    <a:lstStyle/>
                    <a:p>
                      <a:pPr algn="l" fontAlgn="ctr"/>
                      <a:r>
                        <a:rPr lang="zh-TW" altLang="en-US" sz="1200" u="none" strike="noStrike">
                          <a:effectLst/>
                        </a:rPr>
                        <a:t>王家鍾、林良育、陳鈞健、蘇俊仁</a:t>
                      </a:r>
                      <a:endParaRPr lang="zh-TW" altLang="en-US" sz="1200" b="0" i="0" u="none" strike="noStrike">
                        <a:solidFill>
                          <a:srgbClr val="000000"/>
                        </a:solidFill>
                        <a:effectLst/>
                        <a:latin typeface="微軟正黑體"/>
                      </a:endParaRPr>
                    </a:p>
                  </a:txBody>
                  <a:tcPr marL="6099" marR="6099" marT="6099" marB="0" anchor="ctr"/>
                </a:tc>
              </a:tr>
              <a:tr h="154660">
                <a:tc vMerge="1">
                  <a:txBody>
                    <a:bodyPr/>
                    <a:lstStyle/>
                    <a:p>
                      <a:endParaRPr lang="zh-TW" altLang="en-US"/>
                    </a:p>
                  </a:txBody>
                  <a:tcPr/>
                </a:tc>
                <a:tc>
                  <a:txBody>
                    <a:bodyPr/>
                    <a:lstStyle/>
                    <a:p>
                      <a:pPr algn="l" fontAlgn="ctr"/>
                      <a:r>
                        <a:rPr lang="zh-TW" altLang="en-US" sz="1200" u="none" strike="noStrike">
                          <a:effectLst/>
                        </a:rPr>
                        <a:t>偵測錯誤的血壓量測方法</a:t>
                      </a:r>
                      <a:endParaRPr lang="zh-TW" altLang="en-US" sz="1200" b="0" i="0" u="none" strike="noStrike">
                        <a:solidFill>
                          <a:srgbClr val="000000"/>
                        </a:solidFill>
                        <a:effectLst/>
                        <a:latin typeface="微軟正黑體"/>
                      </a:endParaRPr>
                    </a:p>
                  </a:txBody>
                  <a:tcPr marL="6099" marR="6099" marT="6099" marB="0" anchor="ctr"/>
                </a:tc>
                <a:tc>
                  <a:txBody>
                    <a:bodyPr/>
                    <a:lstStyle/>
                    <a:p>
                      <a:pPr algn="ctr" fontAlgn="ctr"/>
                      <a:r>
                        <a:rPr lang="zh-TW" altLang="en-US" sz="1200" u="none" strike="noStrike">
                          <a:effectLst/>
                        </a:rPr>
                        <a:t>中華民國</a:t>
                      </a:r>
                      <a:endParaRPr lang="zh-TW" altLang="en-US" sz="1200" b="0" i="0" u="none" strike="noStrike">
                        <a:solidFill>
                          <a:srgbClr val="000000"/>
                        </a:solidFill>
                        <a:effectLst/>
                        <a:latin typeface="微軟正黑體"/>
                      </a:endParaRPr>
                    </a:p>
                  </a:txBody>
                  <a:tcPr marL="6099" marR="6099" marT="6099" marB="0" anchor="ctr"/>
                </a:tc>
                <a:tc>
                  <a:txBody>
                    <a:bodyPr/>
                    <a:lstStyle/>
                    <a:p>
                      <a:pPr algn="ctr" fontAlgn="ctr"/>
                      <a:r>
                        <a:rPr lang="zh-TW" altLang="en-US" sz="1200" u="none" strike="noStrike">
                          <a:effectLst/>
                        </a:rPr>
                        <a:t>發明</a:t>
                      </a:r>
                      <a:endParaRPr lang="zh-TW" altLang="en-US" sz="1200" b="0" i="0" u="none" strike="noStrike">
                        <a:solidFill>
                          <a:srgbClr val="000000"/>
                        </a:solidFill>
                        <a:effectLst/>
                        <a:latin typeface="微軟正黑體"/>
                      </a:endParaRPr>
                    </a:p>
                  </a:txBody>
                  <a:tcPr marL="6099" marR="6099" marT="6099" marB="0" anchor="ctr"/>
                </a:tc>
                <a:tc>
                  <a:txBody>
                    <a:bodyPr/>
                    <a:lstStyle/>
                    <a:p>
                      <a:pPr algn="l" fontAlgn="ctr"/>
                      <a:r>
                        <a:rPr lang="en-US" altLang="zh-TW" sz="1200" u="none" strike="noStrike">
                          <a:effectLst/>
                        </a:rPr>
                        <a:t>201006435</a:t>
                      </a:r>
                      <a:endParaRPr lang="en-US" altLang="zh-TW" sz="1200" b="0" i="0" u="none" strike="noStrike">
                        <a:solidFill>
                          <a:srgbClr val="000000"/>
                        </a:solidFill>
                        <a:effectLst/>
                        <a:latin typeface="微軟正黑體"/>
                      </a:endParaRPr>
                    </a:p>
                  </a:txBody>
                  <a:tcPr marL="6099" marR="6099" marT="6099" marB="0" anchor="ctr"/>
                </a:tc>
                <a:tc>
                  <a:txBody>
                    <a:bodyPr/>
                    <a:lstStyle/>
                    <a:p>
                      <a:pPr algn="l" fontAlgn="ctr"/>
                      <a:r>
                        <a:rPr lang="zh-TW" altLang="en-US" sz="1200" u="none" strike="noStrike">
                          <a:effectLst/>
                        </a:rPr>
                        <a:t>王家鍾 </a:t>
                      </a:r>
                      <a:endParaRPr lang="zh-TW" altLang="en-US" sz="1200" b="0" i="0" u="none" strike="noStrike">
                        <a:solidFill>
                          <a:srgbClr val="000000"/>
                        </a:solidFill>
                        <a:effectLst/>
                        <a:latin typeface="微軟正黑體"/>
                      </a:endParaRPr>
                    </a:p>
                  </a:txBody>
                  <a:tcPr marL="6099" marR="6099" marT="6099" marB="0" anchor="ctr"/>
                </a:tc>
              </a:tr>
              <a:tr h="136986">
                <a:tc vMerge="1">
                  <a:txBody>
                    <a:bodyPr/>
                    <a:lstStyle/>
                    <a:p>
                      <a:endParaRPr lang="zh-TW" altLang="en-US"/>
                    </a:p>
                  </a:txBody>
                  <a:tcPr/>
                </a:tc>
                <a:tc>
                  <a:txBody>
                    <a:bodyPr/>
                    <a:lstStyle/>
                    <a:p>
                      <a:pPr algn="l" fontAlgn="ctr"/>
                      <a:r>
                        <a:rPr lang="zh-TW" altLang="en-US" sz="1200" u="none" strike="noStrike">
                          <a:effectLst/>
                        </a:rPr>
                        <a:t>視力保健裝置</a:t>
                      </a:r>
                      <a:endParaRPr lang="zh-TW" altLang="en-US" sz="1200" b="0" i="0" u="none" strike="noStrike">
                        <a:solidFill>
                          <a:srgbClr val="000000"/>
                        </a:solidFill>
                        <a:effectLst/>
                        <a:latin typeface="微軟正黑體"/>
                      </a:endParaRPr>
                    </a:p>
                  </a:txBody>
                  <a:tcPr marL="6099" marR="6099" marT="6099" marB="0" anchor="ctr"/>
                </a:tc>
                <a:tc>
                  <a:txBody>
                    <a:bodyPr/>
                    <a:lstStyle/>
                    <a:p>
                      <a:pPr algn="ctr" fontAlgn="ctr"/>
                      <a:r>
                        <a:rPr lang="zh-TW" altLang="en-US" sz="1200" u="none" strike="noStrike">
                          <a:effectLst/>
                        </a:rPr>
                        <a:t>中華民國</a:t>
                      </a:r>
                      <a:endParaRPr lang="zh-TW" altLang="en-US" sz="1200" b="0" i="0" u="none" strike="noStrike">
                        <a:solidFill>
                          <a:srgbClr val="000000"/>
                        </a:solidFill>
                        <a:effectLst/>
                        <a:latin typeface="微軟正黑體"/>
                      </a:endParaRPr>
                    </a:p>
                  </a:txBody>
                  <a:tcPr marL="6099" marR="6099" marT="6099" marB="0" anchor="ctr"/>
                </a:tc>
                <a:tc>
                  <a:txBody>
                    <a:bodyPr/>
                    <a:lstStyle/>
                    <a:p>
                      <a:pPr algn="ctr" fontAlgn="ctr"/>
                      <a:r>
                        <a:rPr lang="zh-TW" altLang="en-US" sz="1200" u="none" strike="noStrike">
                          <a:effectLst/>
                        </a:rPr>
                        <a:t>發明</a:t>
                      </a:r>
                      <a:endParaRPr lang="zh-TW" altLang="en-US" sz="1200" b="0" i="0" u="none" strike="noStrike">
                        <a:solidFill>
                          <a:srgbClr val="000000"/>
                        </a:solidFill>
                        <a:effectLst/>
                        <a:latin typeface="微軟正黑體"/>
                      </a:endParaRPr>
                    </a:p>
                  </a:txBody>
                  <a:tcPr marL="6099" marR="6099" marT="6099" marB="0" anchor="ctr"/>
                </a:tc>
                <a:tc>
                  <a:txBody>
                    <a:bodyPr/>
                    <a:lstStyle/>
                    <a:p>
                      <a:pPr algn="l" fontAlgn="ctr"/>
                      <a:r>
                        <a:rPr lang="en-US" sz="1200" u="none" strike="noStrike">
                          <a:effectLst/>
                        </a:rPr>
                        <a:t>I367748</a:t>
                      </a:r>
                      <a:endParaRPr lang="en-US" sz="1200" b="0" i="0" u="none" strike="noStrike">
                        <a:solidFill>
                          <a:srgbClr val="000000"/>
                        </a:solidFill>
                        <a:effectLst/>
                        <a:latin typeface="微軟正黑體"/>
                      </a:endParaRPr>
                    </a:p>
                  </a:txBody>
                  <a:tcPr marL="6099" marR="6099" marT="6099" marB="0" anchor="ctr"/>
                </a:tc>
                <a:tc>
                  <a:txBody>
                    <a:bodyPr/>
                    <a:lstStyle/>
                    <a:p>
                      <a:pPr algn="l" fontAlgn="ctr"/>
                      <a:r>
                        <a:rPr lang="zh-TW" altLang="en-US" sz="1200" u="none" strike="noStrike">
                          <a:effectLst/>
                        </a:rPr>
                        <a:t>王家鍾</a:t>
                      </a:r>
                      <a:endParaRPr lang="zh-TW" altLang="en-US" sz="1200" b="0" i="0" u="none" strike="noStrike">
                        <a:solidFill>
                          <a:srgbClr val="000000"/>
                        </a:solidFill>
                        <a:effectLst/>
                        <a:latin typeface="微軟正黑體"/>
                      </a:endParaRPr>
                    </a:p>
                  </a:txBody>
                  <a:tcPr marL="6099" marR="6099" marT="6099" marB="0" anchor="ctr"/>
                </a:tc>
              </a:tr>
              <a:tr h="145823">
                <a:tc vMerge="1">
                  <a:txBody>
                    <a:bodyPr/>
                    <a:lstStyle/>
                    <a:p>
                      <a:endParaRPr lang="zh-TW" altLang="en-US"/>
                    </a:p>
                  </a:txBody>
                  <a:tcPr/>
                </a:tc>
                <a:tc>
                  <a:txBody>
                    <a:bodyPr/>
                    <a:lstStyle/>
                    <a:p>
                      <a:pPr algn="l" fontAlgn="ctr"/>
                      <a:r>
                        <a:rPr lang="zh-TW" altLang="en-US" sz="1200" u="none" strike="noStrike">
                          <a:effectLst/>
                        </a:rPr>
                        <a:t>血管硬度之測量方法及其裝置</a:t>
                      </a:r>
                      <a:endParaRPr lang="zh-TW" altLang="en-US" sz="1200" b="0" i="0" u="none" strike="noStrike">
                        <a:solidFill>
                          <a:srgbClr val="000000"/>
                        </a:solidFill>
                        <a:effectLst/>
                        <a:latin typeface="微軟正黑體"/>
                      </a:endParaRPr>
                    </a:p>
                  </a:txBody>
                  <a:tcPr marL="6099" marR="6099" marT="6099" marB="0" anchor="ctr"/>
                </a:tc>
                <a:tc>
                  <a:txBody>
                    <a:bodyPr/>
                    <a:lstStyle/>
                    <a:p>
                      <a:pPr algn="ctr" fontAlgn="ctr"/>
                      <a:r>
                        <a:rPr lang="zh-TW" altLang="en-US" sz="1200" u="none" strike="noStrike">
                          <a:effectLst/>
                        </a:rPr>
                        <a:t>中華民國</a:t>
                      </a:r>
                      <a:endParaRPr lang="zh-TW" altLang="en-US" sz="1200" b="0" i="0" u="none" strike="noStrike">
                        <a:solidFill>
                          <a:srgbClr val="000000"/>
                        </a:solidFill>
                        <a:effectLst/>
                        <a:latin typeface="微軟正黑體"/>
                      </a:endParaRPr>
                    </a:p>
                  </a:txBody>
                  <a:tcPr marL="6099" marR="6099" marT="6099" marB="0" anchor="ctr"/>
                </a:tc>
                <a:tc>
                  <a:txBody>
                    <a:bodyPr/>
                    <a:lstStyle/>
                    <a:p>
                      <a:pPr algn="ctr" fontAlgn="ctr"/>
                      <a:r>
                        <a:rPr lang="zh-TW" altLang="en-US" sz="1200" u="none" strike="noStrike">
                          <a:effectLst/>
                        </a:rPr>
                        <a:t>發明</a:t>
                      </a:r>
                      <a:endParaRPr lang="zh-TW" altLang="en-US" sz="1200" b="0" i="0" u="none" strike="noStrike">
                        <a:solidFill>
                          <a:srgbClr val="000000"/>
                        </a:solidFill>
                        <a:effectLst/>
                        <a:latin typeface="微軟正黑體"/>
                      </a:endParaRPr>
                    </a:p>
                  </a:txBody>
                  <a:tcPr marL="6099" marR="6099" marT="6099" marB="0" anchor="ctr"/>
                </a:tc>
                <a:tc>
                  <a:txBody>
                    <a:bodyPr/>
                    <a:lstStyle/>
                    <a:p>
                      <a:pPr algn="l" fontAlgn="ctr"/>
                      <a:r>
                        <a:rPr lang="en-US" sz="1200" u="none" strike="noStrike">
                          <a:effectLst/>
                        </a:rPr>
                        <a:t>I367741</a:t>
                      </a:r>
                      <a:endParaRPr lang="en-US" sz="1200" b="0" i="0" u="none" strike="noStrike">
                        <a:solidFill>
                          <a:srgbClr val="000000"/>
                        </a:solidFill>
                        <a:effectLst/>
                        <a:latin typeface="微軟正黑體"/>
                      </a:endParaRPr>
                    </a:p>
                  </a:txBody>
                  <a:tcPr marL="6099" marR="6099" marT="6099" marB="0" anchor="ctr"/>
                </a:tc>
                <a:tc>
                  <a:txBody>
                    <a:bodyPr/>
                    <a:lstStyle/>
                    <a:p>
                      <a:pPr algn="l" fontAlgn="ctr"/>
                      <a:r>
                        <a:rPr lang="zh-TW" altLang="en-US" sz="1200" u="none" strike="noStrike">
                          <a:effectLst/>
                        </a:rPr>
                        <a:t>王家鍾、蘇弘貿 </a:t>
                      </a:r>
                      <a:endParaRPr lang="zh-TW" altLang="en-US" sz="1200" b="0" i="0" u="none" strike="noStrike">
                        <a:solidFill>
                          <a:srgbClr val="000000"/>
                        </a:solidFill>
                        <a:effectLst/>
                        <a:latin typeface="微軟正黑體"/>
                      </a:endParaRPr>
                    </a:p>
                  </a:txBody>
                  <a:tcPr marL="6099" marR="6099" marT="6099" marB="0" anchor="ctr"/>
                </a:tc>
              </a:tr>
              <a:tr h="167917">
                <a:tc vMerge="1">
                  <a:txBody>
                    <a:bodyPr/>
                    <a:lstStyle/>
                    <a:p>
                      <a:endParaRPr lang="zh-TW" altLang="en-US"/>
                    </a:p>
                  </a:txBody>
                  <a:tcPr/>
                </a:tc>
                <a:tc>
                  <a:txBody>
                    <a:bodyPr/>
                    <a:lstStyle/>
                    <a:p>
                      <a:pPr algn="l" fontAlgn="ctr"/>
                      <a:r>
                        <a:rPr lang="zh-TW" altLang="en-US" sz="1200" u="none" strike="noStrike">
                          <a:effectLst/>
                        </a:rPr>
                        <a:t>人體軟組織順應性之測量方法</a:t>
                      </a:r>
                      <a:endParaRPr lang="zh-TW" altLang="en-US" sz="1200" b="0" i="0" u="none" strike="noStrike">
                        <a:solidFill>
                          <a:srgbClr val="000000"/>
                        </a:solidFill>
                        <a:effectLst/>
                        <a:latin typeface="微軟正黑體"/>
                      </a:endParaRPr>
                    </a:p>
                  </a:txBody>
                  <a:tcPr marL="6099" marR="6099" marT="6099" marB="0" anchor="ctr"/>
                </a:tc>
                <a:tc>
                  <a:txBody>
                    <a:bodyPr/>
                    <a:lstStyle/>
                    <a:p>
                      <a:pPr algn="ctr" fontAlgn="ctr"/>
                      <a:r>
                        <a:rPr lang="zh-TW" altLang="en-US" sz="1200" u="none" strike="noStrike">
                          <a:effectLst/>
                        </a:rPr>
                        <a:t>中華民國</a:t>
                      </a:r>
                      <a:endParaRPr lang="zh-TW" altLang="en-US" sz="1200" b="0" i="0" u="none" strike="noStrike">
                        <a:solidFill>
                          <a:srgbClr val="000000"/>
                        </a:solidFill>
                        <a:effectLst/>
                        <a:latin typeface="微軟正黑體"/>
                      </a:endParaRPr>
                    </a:p>
                  </a:txBody>
                  <a:tcPr marL="6099" marR="6099" marT="6099" marB="0" anchor="ctr"/>
                </a:tc>
                <a:tc>
                  <a:txBody>
                    <a:bodyPr/>
                    <a:lstStyle/>
                    <a:p>
                      <a:pPr algn="ctr" fontAlgn="ctr"/>
                      <a:r>
                        <a:rPr lang="zh-TW" altLang="en-US" sz="1200" u="none" strike="noStrike">
                          <a:effectLst/>
                        </a:rPr>
                        <a:t>發明</a:t>
                      </a:r>
                      <a:endParaRPr lang="zh-TW" altLang="en-US" sz="1200" b="0" i="0" u="none" strike="noStrike">
                        <a:solidFill>
                          <a:srgbClr val="000000"/>
                        </a:solidFill>
                        <a:effectLst/>
                        <a:latin typeface="微軟正黑體"/>
                      </a:endParaRPr>
                    </a:p>
                  </a:txBody>
                  <a:tcPr marL="6099" marR="6099" marT="6099" marB="0" anchor="ctr"/>
                </a:tc>
                <a:tc>
                  <a:txBody>
                    <a:bodyPr/>
                    <a:lstStyle/>
                    <a:p>
                      <a:pPr algn="l" fontAlgn="ctr"/>
                      <a:r>
                        <a:rPr lang="en-US" sz="1200" u="none" strike="noStrike">
                          <a:effectLst/>
                        </a:rPr>
                        <a:t>I372037</a:t>
                      </a:r>
                      <a:endParaRPr lang="en-US" sz="1200" b="0" i="0" u="none" strike="noStrike">
                        <a:solidFill>
                          <a:srgbClr val="000000"/>
                        </a:solidFill>
                        <a:effectLst/>
                        <a:latin typeface="微軟正黑體"/>
                      </a:endParaRPr>
                    </a:p>
                  </a:txBody>
                  <a:tcPr marL="6099" marR="6099" marT="6099" marB="0" anchor="ctr"/>
                </a:tc>
                <a:tc>
                  <a:txBody>
                    <a:bodyPr/>
                    <a:lstStyle/>
                    <a:p>
                      <a:pPr algn="l" fontAlgn="ctr"/>
                      <a:r>
                        <a:rPr lang="zh-TW" altLang="en-US" sz="1200" u="none" strike="noStrike">
                          <a:effectLst/>
                        </a:rPr>
                        <a:t>王家鍾、葉青釗 </a:t>
                      </a:r>
                      <a:endParaRPr lang="zh-TW" altLang="en-US" sz="1200" b="0" i="0" u="none" strike="noStrike">
                        <a:solidFill>
                          <a:srgbClr val="000000"/>
                        </a:solidFill>
                        <a:effectLst/>
                        <a:latin typeface="微軟正黑體"/>
                      </a:endParaRPr>
                    </a:p>
                  </a:txBody>
                  <a:tcPr marL="6099" marR="6099" marT="6099" marB="0" anchor="ctr"/>
                </a:tc>
              </a:tr>
              <a:tr h="136920">
                <a:tc vMerge="1">
                  <a:txBody>
                    <a:bodyPr/>
                    <a:lstStyle/>
                    <a:p>
                      <a:endParaRPr lang="zh-TW" altLang="en-US"/>
                    </a:p>
                  </a:txBody>
                  <a:tcPr/>
                </a:tc>
                <a:tc>
                  <a:txBody>
                    <a:bodyPr/>
                    <a:lstStyle/>
                    <a:p>
                      <a:pPr algn="l" fontAlgn="ctr"/>
                      <a:r>
                        <a:rPr lang="zh-TW" altLang="en-US" sz="1200" u="none" strike="noStrike">
                          <a:effectLst/>
                        </a:rPr>
                        <a:t>血管硬度量測方法及裝置</a:t>
                      </a:r>
                      <a:endParaRPr lang="zh-TW" altLang="en-US" sz="1200" b="0" i="0" u="none" strike="noStrike">
                        <a:solidFill>
                          <a:srgbClr val="000000"/>
                        </a:solidFill>
                        <a:effectLst/>
                        <a:latin typeface="微軟正黑體"/>
                      </a:endParaRPr>
                    </a:p>
                  </a:txBody>
                  <a:tcPr marL="6099" marR="6099" marT="6099" marB="0" anchor="ctr"/>
                </a:tc>
                <a:tc>
                  <a:txBody>
                    <a:bodyPr/>
                    <a:lstStyle/>
                    <a:p>
                      <a:pPr algn="ctr" fontAlgn="ctr"/>
                      <a:r>
                        <a:rPr lang="zh-TW" altLang="en-US" sz="1200" u="none" strike="noStrike">
                          <a:effectLst/>
                        </a:rPr>
                        <a:t>中華民國</a:t>
                      </a:r>
                      <a:endParaRPr lang="zh-TW" altLang="en-US" sz="1200" b="0" i="0" u="none" strike="noStrike">
                        <a:solidFill>
                          <a:srgbClr val="000000"/>
                        </a:solidFill>
                        <a:effectLst/>
                        <a:latin typeface="微軟正黑體"/>
                      </a:endParaRPr>
                    </a:p>
                  </a:txBody>
                  <a:tcPr marL="6099" marR="6099" marT="6099" marB="0" anchor="ctr"/>
                </a:tc>
                <a:tc>
                  <a:txBody>
                    <a:bodyPr/>
                    <a:lstStyle/>
                    <a:p>
                      <a:pPr algn="ctr" fontAlgn="ctr"/>
                      <a:r>
                        <a:rPr lang="zh-TW" altLang="en-US" sz="1200" u="none" strike="noStrike">
                          <a:effectLst/>
                        </a:rPr>
                        <a:t>發明</a:t>
                      </a:r>
                      <a:endParaRPr lang="zh-TW" altLang="en-US" sz="1200" b="0" i="0" u="none" strike="noStrike">
                        <a:solidFill>
                          <a:srgbClr val="000000"/>
                        </a:solidFill>
                        <a:effectLst/>
                        <a:latin typeface="微軟正黑體"/>
                      </a:endParaRPr>
                    </a:p>
                  </a:txBody>
                  <a:tcPr marL="6099" marR="6099" marT="6099" marB="0" anchor="ctr"/>
                </a:tc>
                <a:tc>
                  <a:txBody>
                    <a:bodyPr/>
                    <a:lstStyle/>
                    <a:p>
                      <a:pPr algn="l" fontAlgn="ctr"/>
                      <a:r>
                        <a:rPr lang="en-US" sz="1200" u="none" strike="noStrike">
                          <a:effectLst/>
                        </a:rPr>
                        <a:t>I380798</a:t>
                      </a:r>
                      <a:endParaRPr lang="en-US" sz="1200" b="0" i="0" u="none" strike="noStrike">
                        <a:solidFill>
                          <a:srgbClr val="000000"/>
                        </a:solidFill>
                        <a:effectLst/>
                        <a:latin typeface="微軟正黑體"/>
                      </a:endParaRPr>
                    </a:p>
                  </a:txBody>
                  <a:tcPr marL="6099" marR="6099" marT="6099" marB="0" anchor="ctr"/>
                </a:tc>
                <a:tc>
                  <a:txBody>
                    <a:bodyPr/>
                    <a:lstStyle/>
                    <a:p>
                      <a:pPr algn="l" fontAlgn="ctr"/>
                      <a:r>
                        <a:rPr lang="zh-TW" altLang="en-US" sz="1200" u="none" strike="noStrike">
                          <a:effectLst/>
                        </a:rPr>
                        <a:t>王家鍾、張瑋鑫 </a:t>
                      </a:r>
                      <a:endParaRPr lang="zh-TW" altLang="en-US" sz="1200" b="0" i="0" u="none" strike="noStrike">
                        <a:solidFill>
                          <a:srgbClr val="000000"/>
                        </a:solidFill>
                        <a:effectLst/>
                        <a:latin typeface="微軟正黑體"/>
                      </a:endParaRPr>
                    </a:p>
                  </a:txBody>
                  <a:tcPr marL="6099" marR="6099" marT="6099" marB="0" anchor="ctr"/>
                </a:tc>
              </a:tr>
              <a:tr h="136986">
                <a:tc vMerge="1">
                  <a:txBody>
                    <a:bodyPr/>
                    <a:lstStyle/>
                    <a:p>
                      <a:endParaRPr lang="zh-TW" altLang="en-US"/>
                    </a:p>
                  </a:txBody>
                  <a:tcPr/>
                </a:tc>
                <a:tc>
                  <a:txBody>
                    <a:bodyPr/>
                    <a:lstStyle/>
                    <a:p>
                      <a:pPr algn="l" fontAlgn="ctr"/>
                      <a:r>
                        <a:rPr lang="zh-TW" altLang="en-US" sz="1200" u="none" strike="noStrike">
                          <a:effectLst/>
                        </a:rPr>
                        <a:t>軟組織彈性度量測方法及裝置</a:t>
                      </a:r>
                      <a:endParaRPr lang="zh-TW" altLang="en-US" sz="1200" b="0" i="0" u="none" strike="noStrike">
                        <a:solidFill>
                          <a:srgbClr val="000000"/>
                        </a:solidFill>
                        <a:effectLst/>
                        <a:latin typeface="微軟正黑體"/>
                      </a:endParaRPr>
                    </a:p>
                  </a:txBody>
                  <a:tcPr marL="6099" marR="6099" marT="6099" marB="0" anchor="ctr"/>
                </a:tc>
                <a:tc>
                  <a:txBody>
                    <a:bodyPr/>
                    <a:lstStyle/>
                    <a:p>
                      <a:pPr algn="ctr" fontAlgn="ctr"/>
                      <a:r>
                        <a:rPr lang="zh-TW" altLang="en-US" sz="1200" u="none" strike="noStrike">
                          <a:effectLst/>
                        </a:rPr>
                        <a:t>中華民國</a:t>
                      </a:r>
                      <a:endParaRPr lang="zh-TW" altLang="en-US" sz="1200" b="0" i="0" u="none" strike="noStrike">
                        <a:solidFill>
                          <a:srgbClr val="000000"/>
                        </a:solidFill>
                        <a:effectLst/>
                        <a:latin typeface="微軟正黑體"/>
                      </a:endParaRPr>
                    </a:p>
                  </a:txBody>
                  <a:tcPr marL="6099" marR="6099" marT="6099" marB="0" anchor="ctr"/>
                </a:tc>
                <a:tc>
                  <a:txBody>
                    <a:bodyPr/>
                    <a:lstStyle/>
                    <a:p>
                      <a:pPr algn="ctr" fontAlgn="ctr"/>
                      <a:r>
                        <a:rPr lang="zh-TW" altLang="en-US" sz="1200" u="none" strike="noStrike">
                          <a:effectLst/>
                        </a:rPr>
                        <a:t>發明</a:t>
                      </a:r>
                      <a:endParaRPr lang="zh-TW" altLang="en-US" sz="1200" b="0" i="0" u="none" strike="noStrike">
                        <a:solidFill>
                          <a:srgbClr val="000000"/>
                        </a:solidFill>
                        <a:effectLst/>
                        <a:latin typeface="微軟正黑體"/>
                      </a:endParaRPr>
                    </a:p>
                  </a:txBody>
                  <a:tcPr marL="6099" marR="6099" marT="6099" marB="0" anchor="ctr"/>
                </a:tc>
                <a:tc>
                  <a:txBody>
                    <a:bodyPr/>
                    <a:lstStyle/>
                    <a:p>
                      <a:pPr algn="l" fontAlgn="ctr"/>
                      <a:r>
                        <a:rPr lang="en-US" sz="1200" u="none" strike="noStrike">
                          <a:effectLst/>
                        </a:rPr>
                        <a:t>I396520</a:t>
                      </a:r>
                      <a:endParaRPr lang="en-US" sz="1200" b="0" i="0" u="none" strike="noStrike">
                        <a:solidFill>
                          <a:srgbClr val="000000"/>
                        </a:solidFill>
                        <a:effectLst/>
                        <a:latin typeface="微軟正黑體"/>
                      </a:endParaRPr>
                    </a:p>
                  </a:txBody>
                  <a:tcPr marL="6099" marR="6099" marT="6099" marB="0" anchor="ctr"/>
                </a:tc>
                <a:tc>
                  <a:txBody>
                    <a:bodyPr/>
                    <a:lstStyle/>
                    <a:p>
                      <a:pPr algn="l" fontAlgn="ctr"/>
                      <a:r>
                        <a:rPr lang="zh-TW" altLang="en-US" sz="1200" u="none" strike="noStrike">
                          <a:effectLst/>
                        </a:rPr>
                        <a:t>王家鍾、張瑋鑫 </a:t>
                      </a:r>
                      <a:endParaRPr lang="zh-TW" altLang="en-US" sz="1200" b="0" i="0" u="none" strike="noStrike">
                        <a:solidFill>
                          <a:srgbClr val="000000"/>
                        </a:solidFill>
                        <a:effectLst/>
                        <a:latin typeface="微軟正黑體"/>
                      </a:endParaRPr>
                    </a:p>
                  </a:txBody>
                  <a:tcPr marL="6099" marR="6099" marT="6099" marB="0" anchor="ctr"/>
                </a:tc>
              </a:tr>
              <a:tr h="269420">
                <a:tc vMerge="1">
                  <a:txBody>
                    <a:bodyPr/>
                    <a:lstStyle/>
                    <a:p>
                      <a:endParaRPr lang="zh-TW" altLang="en-US"/>
                    </a:p>
                  </a:txBody>
                  <a:tcPr/>
                </a:tc>
                <a:tc>
                  <a:txBody>
                    <a:bodyPr/>
                    <a:lstStyle/>
                    <a:p>
                      <a:pPr algn="l" fontAlgn="ctr"/>
                      <a:r>
                        <a:rPr lang="zh-TW" altLang="en-US" sz="1200" u="none" strike="noStrike">
                          <a:effectLst/>
                        </a:rPr>
                        <a:t>一種</a:t>
                      </a:r>
                      <a:r>
                        <a:rPr lang="en-US" sz="1200" u="none" strike="noStrike">
                          <a:effectLst/>
                        </a:rPr>
                        <a:t>Bacillus</a:t>
                      </a:r>
                      <a:r>
                        <a:rPr lang="zh-TW" altLang="en-US" sz="1200" u="none" strike="noStrike">
                          <a:effectLst/>
                        </a:rPr>
                        <a:t>菌屬菌株以及其使用方法</a:t>
                      </a:r>
                      <a:endParaRPr lang="zh-TW" altLang="en-US" sz="1200" b="0" i="0" u="none" strike="noStrike">
                        <a:solidFill>
                          <a:srgbClr val="000000"/>
                        </a:solidFill>
                        <a:effectLst/>
                        <a:latin typeface="微軟正黑體"/>
                      </a:endParaRPr>
                    </a:p>
                  </a:txBody>
                  <a:tcPr marL="6099" marR="6099" marT="6099" marB="0" anchor="ctr"/>
                </a:tc>
                <a:tc>
                  <a:txBody>
                    <a:bodyPr/>
                    <a:lstStyle/>
                    <a:p>
                      <a:pPr algn="ctr" fontAlgn="ctr"/>
                      <a:r>
                        <a:rPr lang="zh-TW" altLang="en-US" sz="1200" u="none" strike="noStrike">
                          <a:effectLst/>
                        </a:rPr>
                        <a:t>中華民國</a:t>
                      </a:r>
                      <a:endParaRPr lang="zh-TW" altLang="en-US" sz="1200" b="0" i="0" u="none" strike="noStrike">
                        <a:solidFill>
                          <a:srgbClr val="000000"/>
                        </a:solidFill>
                        <a:effectLst/>
                        <a:latin typeface="微軟正黑體"/>
                      </a:endParaRPr>
                    </a:p>
                  </a:txBody>
                  <a:tcPr marL="6099" marR="6099" marT="6099" marB="0" anchor="ctr"/>
                </a:tc>
                <a:tc>
                  <a:txBody>
                    <a:bodyPr/>
                    <a:lstStyle/>
                    <a:p>
                      <a:pPr algn="ctr" fontAlgn="ctr"/>
                      <a:r>
                        <a:rPr lang="zh-TW" altLang="en-US" sz="1200" u="none" strike="noStrike">
                          <a:effectLst/>
                        </a:rPr>
                        <a:t>發明</a:t>
                      </a:r>
                      <a:endParaRPr lang="zh-TW" altLang="en-US" sz="1200" b="0" i="0" u="none" strike="noStrike">
                        <a:solidFill>
                          <a:srgbClr val="000000"/>
                        </a:solidFill>
                        <a:effectLst/>
                        <a:latin typeface="微軟正黑體"/>
                      </a:endParaRPr>
                    </a:p>
                  </a:txBody>
                  <a:tcPr marL="6099" marR="6099" marT="6099" marB="0" anchor="ctr"/>
                </a:tc>
                <a:tc>
                  <a:txBody>
                    <a:bodyPr/>
                    <a:lstStyle/>
                    <a:p>
                      <a:pPr algn="l" fontAlgn="ctr"/>
                      <a:r>
                        <a:rPr lang="en-US" sz="1200" u="none" strike="noStrike">
                          <a:effectLst/>
                        </a:rPr>
                        <a:t>I381051</a:t>
                      </a:r>
                      <a:endParaRPr lang="en-US" sz="1200" b="0" i="0" u="none" strike="noStrike">
                        <a:solidFill>
                          <a:srgbClr val="000000"/>
                        </a:solidFill>
                        <a:effectLst/>
                        <a:latin typeface="微軟正黑體"/>
                      </a:endParaRPr>
                    </a:p>
                  </a:txBody>
                  <a:tcPr marL="6099" marR="6099" marT="6099" marB="0" anchor="ctr"/>
                </a:tc>
                <a:tc>
                  <a:txBody>
                    <a:bodyPr/>
                    <a:lstStyle/>
                    <a:p>
                      <a:pPr algn="l" fontAlgn="ctr"/>
                      <a:r>
                        <a:rPr lang="zh-TW" altLang="en-US" sz="1200" u="none" strike="noStrike" dirty="0">
                          <a:effectLst/>
                        </a:rPr>
                        <a:t>謝文權、宋君哲</a:t>
                      </a:r>
                      <a:endParaRPr lang="zh-TW" altLang="en-US" sz="1200" b="0" i="0" u="none" strike="noStrike" dirty="0">
                        <a:solidFill>
                          <a:srgbClr val="000000"/>
                        </a:solidFill>
                        <a:effectLst/>
                        <a:latin typeface="微軟正黑體"/>
                      </a:endParaRPr>
                    </a:p>
                  </a:txBody>
                  <a:tcPr marL="6099" marR="6099" marT="6099" marB="0" anchor="ctr"/>
                </a:tc>
              </a:tr>
              <a:tr h="269420">
                <a:tc vMerge="1">
                  <a:txBody>
                    <a:bodyPr/>
                    <a:lstStyle/>
                    <a:p>
                      <a:endParaRPr lang="zh-TW" altLang="en-US"/>
                    </a:p>
                  </a:txBody>
                  <a:tcPr/>
                </a:tc>
                <a:tc>
                  <a:txBody>
                    <a:bodyPr/>
                    <a:lstStyle/>
                    <a:p>
                      <a:pPr algn="l" fontAlgn="ctr"/>
                      <a:r>
                        <a:rPr lang="zh-TW" altLang="en-US" sz="1200" u="none" strike="noStrike">
                          <a:effectLst/>
                        </a:rPr>
                        <a:t>內皮細胞擴張功能的量測方法和裝置</a:t>
                      </a:r>
                      <a:endParaRPr lang="zh-TW" altLang="en-US" sz="1200" b="0" i="0" u="none" strike="noStrike">
                        <a:solidFill>
                          <a:srgbClr val="000000"/>
                        </a:solidFill>
                        <a:effectLst/>
                        <a:latin typeface="微軟正黑體"/>
                      </a:endParaRPr>
                    </a:p>
                  </a:txBody>
                  <a:tcPr marL="6099" marR="6099" marT="6099" marB="0" anchor="ctr"/>
                </a:tc>
                <a:tc>
                  <a:txBody>
                    <a:bodyPr/>
                    <a:lstStyle/>
                    <a:p>
                      <a:pPr algn="ctr" fontAlgn="ctr"/>
                      <a:r>
                        <a:rPr lang="zh-TW" altLang="en-US" sz="1200" u="none" strike="noStrike">
                          <a:effectLst/>
                        </a:rPr>
                        <a:t>中華民國</a:t>
                      </a:r>
                      <a:endParaRPr lang="zh-TW" altLang="en-US" sz="1200" b="0" i="0" u="none" strike="noStrike">
                        <a:solidFill>
                          <a:srgbClr val="000000"/>
                        </a:solidFill>
                        <a:effectLst/>
                        <a:latin typeface="微軟正黑體"/>
                      </a:endParaRPr>
                    </a:p>
                  </a:txBody>
                  <a:tcPr marL="6099" marR="6099" marT="6099" marB="0" anchor="ctr"/>
                </a:tc>
                <a:tc>
                  <a:txBody>
                    <a:bodyPr/>
                    <a:lstStyle/>
                    <a:p>
                      <a:pPr algn="ctr" fontAlgn="ctr"/>
                      <a:r>
                        <a:rPr lang="zh-TW" altLang="en-US" sz="1200" u="none" strike="noStrike">
                          <a:effectLst/>
                        </a:rPr>
                        <a:t>發明</a:t>
                      </a:r>
                      <a:endParaRPr lang="zh-TW" altLang="en-US" sz="1200" b="0" i="0" u="none" strike="noStrike">
                        <a:solidFill>
                          <a:srgbClr val="000000"/>
                        </a:solidFill>
                        <a:effectLst/>
                        <a:latin typeface="微軟正黑體"/>
                      </a:endParaRPr>
                    </a:p>
                  </a:txBody>
                  <a:tcPr marL="6099" marR="6099" marT="6099" marB="0" anchor="ctr"/>
                </a:tc>
                <a:tc>
                  <a:txBody>
                    <a:bodyPr/>
                    <a:lstStyle/>
                    <a:p>
                      <a:pPr algn="l" fontAlgn="ctr"/>
                      <a:r>
                        <a:rPr lang="en-US" altLang="zh-TW" sz="1200" u="none" strike="noStrike">
                          <a:effectLst/>
                        </a:rPr>
                        <a:t>201119622</a:t>
                      </a:r>
                      <a:endParaRPr lang="en-US" altLang="zh-TW" sz="1200" b="0" i="0" u="none" strike="noStrike">
                        <a:solidFill>
                          <a:srgbClr val="000000"/>
                        </a:solidFill>
                        <a:effectLst/>
                        <a:latin typeface="微軟正黑體"/>
                      </a:endParaRPr>
                    </a:p>
                  </a:txBody>
                  <a:tcPr marL="6099" marR="6099" marT="6099" marB="0" anchor="ctr"/>
                </a:tc>
                <a:tc>
                  <a:txBody>
                    <a:bodyPr/>
                    <a:lstStyle/>
                    <a:p>
                      <a:pPr algn="l" fontAlgn="ctr"/>
                      <a:r>
                        <a:rPr lang="zh-TW" altLang="en-US" sz="1200" u="none" strike="noStrike">
                          <a:effectLst/>
                        </a:rPr>
                        <a:t>王家鍾、陳鈞健、蘇俊仁 </a:t>
                      </a:r>
                      <a:endParaRPr lang="zh-TW" altLang="en-US" sz="1200" b="0" i="0" u="none" strike="noStrike">
                        <a:solidFill>
                          <a:srgbClr val="000000"/>
                        </a:solidFill>
                        <a:effectLst/>
                        <a:latin typeface="微軟正黑體"/>
                      </a:endParaRPr>
                    </a:p>
                  </a:txBody>
                  <a:tcPr marL="6099" marR="6099" marT="6099" marB="0" anchor="ctr"/>
                </a:tc>
              </a:tr>
              <a:tr h="190011">
                <a:tc vMerge="1">
                  <a:txBody>
                    <a:bodyPr/>
                    <a:lstStyle/>
                    <a:p>
                      <a:endParaRPr lang="zh-TW" altLang="en-US"/>
                    </a:p>
                  </a:txBody>
                  <a:tcPr/>
                </a:tc>
                <a:tc>
                  <a:txBody>
                    <a:bodyPr/>
                    <a:lstStyle/>
                    <a:p>
                      <a:pPr algn="l" fontAlgn="ctr"/>
                      <a:r>
                        <a:rPr lang="zh-TW" altLang="en-US" sz="1200" u="none" strike="noStrike">
                          <a:effectLst/>
                        </a:rPr>
                        <a:t>具監控功能之醫用紗布回收裝置</a:t>
                      </a:r>
                      <a:endParaRPr lang="zh-TW" altLang="en-US" sz="1200" b="0" i="0" u="none" strike="noStrike">
                        <a:solidFill>
                          <a:srgbClr val="000000"/>
                        </a:solidFill>
                        <a:effectLst/>
                        <a:latin typeface="微軟正黑體"/>
                      </a:endParaRPr>
                    </a:p>
                  </a:txBody>
                  <a:tcPr marL="6099" marR="6099" marT="6099" marB="0" anchor="ctr"/>
                </a:tc>
                <a:tc>
                  <a:txBody>
                    <a:bodyPr/>
                    <a:lstStyle/>
                    <a:p>
                      <a:pPr algn="ctr" fontAlgn="ctr"/>
                      <a:r>
                        <a:rPr lang="zh-TW" altLang="en-US" sz="1200" u="none" strike="noStrike">
                          <a:effectLst/>
                        </a:rPr>
                        <a:t>中華民國</a:t>
                      </a:r>
                      <a:endParaRPr lang="zh-TW" altLang="en-US" sz="1200" b="0" i="0" u="none" strike="noStrike">
                        <a:solidFill>
                          <a:srgbClr val="000000"/>
                        </a:solidFill>
                        <a:effectLst/>
                        <a:latin typeface="微軟正黑體"/>
                      </a:endParaRPr>
                    </a:p>
                  </a:txBody>
                  <a:tcPr marL="6099" marR="6099" marT="6099" marB="0" anchor="ctr"/>
                </a:tc>
                <a:tc>
                  <a:txBody>
                    <a:bodyPr/>
                    <a:lstStyle/>
                    <a:p>
                      <a:pPr algn="ctr" fontAlgn="ctr"/>
                      <a:r>
                        <a:rPr lang="zh-TW" altLang="en-US" sz="1200" u="none" strike="noStrike">
                          <a:effectLst/>
                        </a:rPr>
                        <a:t>發明</a:t>
                      </a:r>
                      <a:endParaRPr lang="zh-TW" altLang="en-US" sz="1200" b="0" i="0" u="none" strike="noStrike">
                        <a:solidFill>
                          <a:srgbClr val="000000"/>
                        </a:solidFill>
                        <a:effectLst/>
                        <a:latin typeface="微軟正黑體"/>
                      </a:endParaRPr>
                    </a:p>
                  </a:txBody>
                  <a:tcPr marL="6099" marR="6099" marT="6099" marB="0" anchor="ctr"/>
                </a:tc>
                <a:tc>
                  <a:txBody>
                    <a:bodyPr/>
                    <a:lstStyle/>
                    <a:p>
                      <a:pPr algn="l" fontAlgn="ctr"/>
                      <a:r>
                        <a:rPr lang="en-US" sz="1200" u="none" strike="noStrike">
                          <a:effectLst/>
                        </a:rPr>
                        <a:t>I391123</a:t>
                      </a:r>
                      <a:endParaRPr lang="en-US" sz="1200" b="0" i="0" u="none" strike="noStrike">
                        <a:solidFill>
                          <a:srgbClr val="000000"/>
                        </a:solidFill>
                        <a:effectLst/>
                        <a:latin typeface="微軟正黑體"/>
                      </a:endParaRPr>
                    </a:p>
                  </a:txBody>
                  <a:tcPr marL="6099" marR="6099" marT="6099" marB="0" anchor="ctr"/>
                </a:tc>
                <a:tc>
                  <a:txBody>
                    <a:bodyPr/>
                    <a:lstStyle/>
                    <a:p>
                      <a:pPr algn="l" fontAlgn="ctr"/>
                      <a:r>
                        <a:rPr lang="zh-TW" altLang="en-US" sz="1200" u="none" strike="noStrike">
                          <a:effectLst/>
                        </a:rPr>
                        <a:t>林倍如、黃有榕、陳明坤 </a:t>
                      </a:r>
                      <a:endParaRPr lang="zh-TW" altLang="en-US" sz="1200" b="0" i="0" u="none" strike="noStrike">
                        <a:solidFill>
                          <a:srgbClr val="000000"/>
                        </a:solidFill>
                        <a:effectLst/>
                        <a:latin typeface="微軟正黑體"/>
                      </a:endParaRPr>
                    </a:p>
                  </a:txBody>
                  <a:tcPr marL="6099" marR="6099" marT="6099" marB="0" anchor="ctr"/>
                </a:tc>
              </a:tr>
              <a:tr h="534422">
                <a:tc vMerge="1">
                  <a:txBody>
                    <a:bodyPr/>
                    <a:lstStyle/>
                    <a:p>
                      <a:endParaRPr lang="zh-TW" altLang="en-US"/>
                    </a:p>
                  </a:txBody>
                  <a:tcPr/>
                </a:tc>
                <a:tc>
                  <a:txBody>
                    <a:bodyPr/>
                    <a:lstStyle/>
                    <a:p>
                      <a:pPr algn="l" fontAlgn="ctr"/>
                      <a:r>
                        <a:rPr lang="zh-TW" altLang="en-US" sz="1200" u="none" strike="noStrike">
                          <a:effectLst/>
                        </a:rPr>
                        <a:t>膠囊內視鏡</a:t>
                      </a:r>
                      <a:endParaRPr lang="zh-TW" altLang="en-US" sz="1200" b="0" i="0" u="none" strike="noStrike">
                        <a:solidFill>
                          <a:srgbClr val="000000"/>
                        </a:solidFill>
                        <a:effectLst/>
                        <a:latin typeface="微軟正黑體"/>
                      </a:endParaRPr>
                    </a:p>
                  </a:txBody>
                  <a:tcPr marL="6099" marR="6099" marT="6099" marB="0" anchor="ctr"/>
                </a:tc>
                <a:tc>
                  <a:txBody>
                    <a:bodyPr/>
                    <a:lstStyle/>
                    <a:p>
                      <a:pPr algn="ctr" fontAlgn="ctr"/>
                      <a:r>
                        <a:rPr lang="zh-TW" altLang="en-US" sz="1200" u="none" strike="noStrike">
                          <a:effectLst/>
                        </a:rPr>
                        <a:t>中華民國</a:t>
                      </a:r>
                      <a:endParaRPr lang="zh-TW" altLang="en-US" sz="1200" b="0" i="0" u="none" strike="noStrike">
                        <a:solidFill>
                          <a:srgbClr val="000000"/>
                        </a:solidFill>
                        <a:effectLst/>
                        <a:latin typeface="微軟正黑體"/>
                      </a:endParaRPr>
                    </a:p>
                  </a:txBody>
                  <a:tcPr marL="6099" marR="6099" marT="6099" marB="0" anchor="ctr"/>
                </a:tc>
                <a:tc>
                  <a:txBody>
                    <a:bodyPr/>
                    <a:lstStyle/>
                    <a:p>
                      <a:pPr algn="ctr" fontAlgn="ctr"/>
                      <a:r>
                        <a:rPr lang="zh-TW" altLang="en-US" sz="1200" u="none" strike="noStrike" dirty="0">
                          <a:effectLst/>
                        </a:rPr>
                        <a:t>發明</a:t>
                      </a:r>
                      <a:endParaRPr lang="zh-TW" altLang="en-US" sz="1200" b="0" i="0" u="none" strike="noStrike" dirty="0">
                        <a:solidFill>
                          <a:srgbClr val="000000"/>
                        </a:solidFill>
                        <a:effectLst/>
                        <a:latin typeface="微軟正黑體"/>
                      </a:endParaRPr>
                    </a:p>
                  </a:txBody>
                  <a:tcPr marL="6099" marR="6099" marT="6099" marB="0" anchor="ctr"/>
                </a:tc>
                <a:tc>
                  <a:txBody>
                    <a:bodyPr/>
                    <a:lstStyle/>
                    <a:p>
                      <a:pPr algn="l" fontAlgn="ctr"/>
                      <a:r>
                        <a:rPr lang="en-US" sz="1200" u="none" strike="noStrike">
                          <a:effectLst/>
                        </a:rPr>
                        <a:t>I422349</a:t>
                      </a:r>
                      <a:endParaRPr lang="en-US" sz="1200" b="0" i="0" u="none" strike="noStrike">
                        <a:solidFill>
                          <a:srgbClr val="000000"/>
                        </a:solidFill>
                        <a:effectLst/>
                        <a:latin typeface="微軟正黑體"/>
                      </a:endParaRPr>
                    </a:p>
                  </a:txBody>
                  <a:tcPr marL="6099" marR="6099" marT="6099" marB="0" anchor="ctr"/>
                </a:tc>
                <a:tc>
                  <a:txBody>
                    <a:bodyPr/>
                    <a:lstStyle/>
                    <a:p>
                      <a:pPr algn="l" fontAlgn="ctr"/>
                      <a:r>
                        <a:rPr lang="zh-TW" altLang="en-US" sz="1200" u="none" strike="noStrike" dirty="0">
                          <a:effectLst/>
                        </a:rPr>
                        <a:t>陳柏頴、黃有榕、林偉誠、潘宗龍、王偉杰、吳柏翰、陳逸芬、陳威州、</a:t>
                      </a:r>
                      <a:br>
                        <a:rPr lang="zh-TW" altLang="en-US" sz="1200" u="none" strike="noStrike" dirty="0">
                          <a:effectLst/>
                        </a:rPr>
                      </a:br>
                      <a:r>
                        <a:rPr lang="zh-TW" altLang="en-US" sz="1200" u="none" strike="noStrike" dirty="0">
                          <a:effectLst/>
                        </a:rPr>
                        <a:t>周福祥、葉姵辰、文志平、洪士竣、邱俊原 </a:t>
                      </a:r>
                      <a:endParaRPr lang="zh-TW" altLang="en-US" sz="1200" b="0" i="0" u="none" strike="noStrike" dirty="0">
                        <a:solidFill>
                          <a:srgbClr val="000000"/>
                        </a:solidFill>
                        <a:effectLst/>
                        <a:latin typeface="微軟正黑體"/>
                      </a:endParaRPr>
                    </a:p>
                  </a:txBody>
                  <a:tcPr marL="6099" marR="6099" marT="6099" marB="0" anchor="ctr"/>
                </a:tc>
              </a:tr>
            </a:tbl>
          </a:graphicData>
        </a:graphic>
      </p:graphicFrame>
      <p:graphicFrame>
        <p:nvGraphicFramePr>
          <p:cNvPr id="6" name="表格 5"/>
          <p:cNvGraphicFramePr>
            <a:graphicFrameLocks noGrp="1"/>
          </p:cNvGraphicFramePr>
          <p:nvPr>
            <p:extLst>
              <p:ext uri="{D42A27DB-BD31-4B8C-83A1-F6EECF244321}">
                <p14:modId xmlns:p14="http://schemas.microsoft.com/office/powerpoint/2010/main" val="3098479803"/>
              </p:ext>
            </p:extLst>
          </p:nvPr>
        </p:nvGraphicFramePr>
        <p:xfrm>
          <a:off x="179512" y="908720"/>
          <a:ext cx="8640960" cy="1656186"/>
        </p:xfrm>
        <a:graphic>
          <a:graphicData uri="http://schemas.openxmlformats.org/drawingml/2006/table">
            <a:tbl>
              <a:tblPr firstRow="1">
                <a:tableStyleId>{69C7853C-536D-4A76-A0AE-DD22124D55A5}</a:tableStyleId>
              </a:tblPr>
              <a:tblGrid>
                <a:gridCol w="907288"/>
                <a:gridCol w="1663362"/>
                <a:gridCol w="1491409"/>
                <a:gridCol w="1009458"/>
                <a:gridCol w="1430716"/>
                <a:gridCol w="2138727"/>
              </a:tblGrid>
              <a:tr h="278024">
                <a:tc gridSpan="6">
                  <a:txBody>
                    <a:bodyPr/>
                    <a:lstStyle/>
                    <a:p>
                      <a:pPr algn="ctr" fontAlgn="ctr"/>
                      <a:r>
                        <a:rPr lang="zh-TW" altLang="en-US" sz="1200" u="none" strike="noStrike" dirty="0">
                          <a:effectLst/>
                        </a:rPr>
                        <a:t>醫用植入物領域相關專利技術</a:t>
                      </a:r>
                      <a:endParaRPr lang="zh-TW" altLang="en-US" sz="1200" b="0" i="0" u="none" strike="noStrike" dirty="0">
                        <a:solidFill>
                          <a:srgbClr val="000000"/>
                        </a:solidFill>
                        <a:effectLst/>
                        <a:latin typeface="微軟正黑體"/>
                      </a:endParaRPr>
                    </a:p>
                  </a:txBody>
                  <a:tcPr marL="8219" marR="8219" marT="8219"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278024">
                <a:tc rowSpan="4">
                  <a:txBody>
                    <a:bodyPr/>
                    <a:lstStyle/>
                    <a:p>
                      <a:pPr algn="ctr" fontAlgn="ctr"/>
                      <a:r>
                        <a:rPr lang="zh-TW" altLang="en-US" sz="1200" u="none" strike="noStrike">
                          <a:effectLst/>
                        </a:rPr>
                        <a:t>義守大學相關專利</a:t>
                      </a:r>
                      <a:endParaRPr lang="zh-TW" altLang="en-US" sz="1200" b="0" i="0" u="none" strike="noStrike">
                        <a:solidFill>
                          <a:srgbClr val="000000"/>
                        </a:solidFill>
                        <a:effectLst/>
                        <a:latin typeface="微軟正黑體"/>
                      </a:endParaRPr>
                    </a:p>
                  </a:txBody>
                  <a:tcPr marL="8219" marR="8219" marT="8219" marB="0" vert="eaVert" anchor="ctr"/>
                </a:tc>
                <a:tc>
                  <a:txBody>
                    <a:bodyPr/>
                    <a:lstStyle/>
                    <a:p>
                      <a:pPr algn="ctr" fontAlgn="ctr"/>
                      <a:r>
                        <a:rPr lang="zh-TW" altLang="en-US" sz="1200" u="none" strike="noStrike">
                          <a:effectLst/>
                        </a:rPr>
                        <a:t>專利名稱</a:t>
                      </a:r>
                      <a:endParaRPr lang="zh-TW" altLang="en-US" sz="1200" b="0" i="0" u="none" strike="noStrike">
                        <a:solidFill>
                          <a:srgbClr val="000000"/>
                        </a:solidFill>
                        <a:effectLst/>
                        <a:latin typeface="微軟正黑體"/>
                      </a:endParaRPr>
                    </a:p>
                  </a:txBody>
                  <a:tcPr marL="8219" marR="8219" marT="8219" marB="0" anchor="ctr"/>
                </a:tc>
                <a:tc>
                  <a:txBody>
                    <a:bodyPr/>
                    <a:lstStyle/>
                    <a:p>
                      <a:pPr algn="ctr" fontAlgn="ctr"/>
                      <a:r>
                        <a:rPr lang="zh-TW" altLang="en-US" sz="1200" u="none" strike="noStrike">
                          <a:effectLst/>
                        </a:rPr>
                        <a:t>國家</a:t>
                      </a:r>
                      <a:endParaRPr lang="zh-TW" altLang="en-US" sz="1200" b="0" i="0" u="none" strike="noStrike">
                        <a:solidFill>
                          <a:srgbClr val="000000"/>
                        </a:solidFill>
                        <a:effectLst/>
                        <a:latin typeface="微軟正黑體"/>
                      </a:endParaRPr>
                    </a:p>
                  </a:txBody>
                  <a:tcPr marL="8219" marR="8219" marT="8219" marB="0" anchor="ctr"/>
                </a:tc>
                <a:tc>
                  <a:txBody>
                    <a:bodyPr/>
                    <a:lstStyle/>
                    <a:p>
                      <a:pPr algn="ctr" fontAlgn="ctr"/>
                      <a:r>
                        <a:rPr lang="zh-TW" altLang="en-US" sz="1200" u="none" strike="noStrike">
                          <a:effectLst/>
                        </a:rPr>
                        <a:t>專利類別</a:t>
                      </a:r>
                      <a:endParaRPr lang="zh-TW" altLang="en-US" sz="1200" b="0" i="0" u="none" strike="noStrike">
                        <a:solidFill>
                          <a:srgbClr val="000000"/>
                        </a:solidFill>
                        <a:effectLst/>
                        <a:latin typeface="微軟正黑體"/>
                      </a:endParaRPr>
                    </a:p>
                  </a:txBody>
                  <a:tcPr marL="8219" marR="8219" marT="8219" marB="0" anchor="ctr"/>
                </a:tc>
                <a:tc>
                  <a:txBody>
                    <a:bodyPr/>
                    <a:lstStyle/>
                    <a:p>
                      <a:pPr algn="ctr" fontAlgn="ctr"/>
                      <a:r>
                        <a:rPr lang="zh-TW" altLang="en-US" sz="1200" u="none" strike="noStrike">
                          <a:effectLst/>
                        </a:rPr>
                        <a:t>專利證號</a:t>
                      </a:r>
                      <a:r>
                        <a:rPr lang="en-US" altLang="zh-TW" sz="1200" u="none" strike="noStrike">
                          <a:effectLst/>
                        </a:rPr>
                        <a:t>/</a:t>
                      </a:r>
                      <a:r>
                        <a:rPr lang="zh-TW" altLang="en-US" sz="1200" u="none" strike="noStrike">
                          <a:effectLst/>
                        </a:rPr>
                        <a:t>公開號</a:t>
                      </a:r>
                      <a:endParaRPr lang="zh-TW" altLang="en-US" sz="1200" b="1" i="0" u="none" strike="noStrike">
                        <a:solidFill>
                          <a:srgbClr val="000000"/>
                        </a:solidFill>
                        <a:effectLst/>
                        <a:latin typeface="微軟正黑體"/>
                      </a:endParaRPr>
                    </a:p>
                  </a:txBody>
                  <a:tcPr marL="8219" marR="8219" marT="8219" marB="0" anchor="ctr"/>
                </a:tc>
                <a:tc>
                  <a:txBody>
                    <a:bodyPr/>
                    <a:lstStyle/>
                    <a:p>
                      <a:pPr algn="ctr" fontAlgn="ctr"/>
                      <a:r>
                        <a:rPr lang="zh-TW" altLang="en-US" sz="1200" u="none" strike="noStrike">
                          <a:effectLst/>
                        </a:rPr>
                        <a:t>專利擁有者</a:t>
                      </a:r>
                      <a:endParaRPr lang="zh-TW" altLang="en-US" sz="1200" b="0" i="0" u="none" strike="noStrike">
                        <a:solidFill>
                          <a:srgbClr val="000000"/>
                        </a:solidFill>
                        <a:effectLst/>
                        <a:latin typeface="微軟正黑體"/>
                      </a:endParaRPr>
                    </a:p>
                  </a:txBody>
                  <a:tcPr marL="8219" marR="8219" marT="8219" marB="0" anchor="ctr"/>
                </a:tc>
              </a:tr>
              <a:tr h="278024">
                <a:tc vMerge="1">
                  <a:txBody>
                    <a:bodyPr/>
                    <a:lstStyle/>
                    <a:p>
                      <a:endParaRPr lang="zh-TW" altLang="en-US"/>
                    </a:p>
                  </a:txBody>
                  <a:tcPr/>
                </a:tc>
                <a:tc>
                  <a:txBody>
                    <a:bodyPr/>
                    <a:lstStyle/>
                    <a:p>
                      <a:pPr algn="l" fontAlgn="ctr"/>
                      <a:r>
                        <a:rPr lang="zh-TW" altLang="en-US" sz="1200" u="none" strike="noStrike">
                          <a:effectLst/>
                        </a:rPr>
                        <a:t>人工下顎模組</a:t>
                      </a:r>
                      <a:endParaRPr lang="zh-TW" altLang="en-US" sz="1200" b="0" i="0" u="none" strike="noStrike">
                        <a:solidFill>
                          <a:srgbClr val="000000"/>
                        </a:solidFill>
                        <a:effectLst/>
                        <a:latin typeface="微軟正黑體"/>
                      </a:endParaRPr>
                    </a:p>
                  </a:txBody>
                  <a:tcPr marL="8219" marR="8219" marT="8219" marB="0" anchor="ctr"/>
                </a:tc>
                <a:tc>
                  <a:txBody>
                    <a:bodyPr/>
                    <a:lstStyle/>
                    <a:p>
                      <a:pPr algn="l" fontAlgn="ctr"/>
                      <a:r>
                        <a:rPr lang="zh-TW" altLang="en-US" sz="1200" u="none" strike="noStrike">
                          <a:effectLst/>
                        </a:rPr>
                        <a:t>中華民國</a:t>
                      </a:r>
                      <a:endParaRPr lang="zh-TW" altLang="en-US" sz="1200" b="0" i="0" u="none" strike="noStrike">
                        <a:solidFill>
                          <a:srgbClr val="000000"/>
                        </a:solidFill>
                        <a:effectLst/>
                        <a:latin typeface="微軟正黑體"/>
                      </a:endParaRPr>
                    </a:p>
                  </a:txBody>
                  <a:tcPr marL="8219" marR="8219" marT="8219" marB="0" anchor="ctr"/>
                </a:tc>
                <a:tc>
                  <a:txBody>
                    <a:bodyPr/>
                    <a:lstStyle/>
                    <a:p>
                      <a:pPr algn="ctr" fontAlgn="ctr"/>
                      <a:r>
                        <a:rPr lang="zh-TW" altLang="en-US" sz="1200" u="none" strike="noStrike">
                          <a:effectLst/>
                        </a:rPr>
                        <a:t>發明</a:t>
                      </a:r>
                      <a:endParaRPr lang="zh-TW" altLang="en-US" sz="1200" b="0" i="0" u="none" strike="noStrike">
                        <a:solidFill>
                          <a:srgbClr val="000000"/>
                        </a:solidFill>
                        <a:effectLst/>
                        <a:latin typeface="微軟正黑體"/>
                      </a:endParaRPr>
                    </a:p>
                  </a:txBody>
                  <a:tcPr marL="8219" marR="8219" marT="8219" marB="0" anchor="ctr"/>
                </a:tc>
                <a:tc>
                  <a:txBody>
                    <a:bodyPr/>
                    <a:lstStyle/>
                    <a:p>
                      <a:pPr algn="l" fontAlgn="ctr"/>
                      <a:r>
                        <a:rPr lang="en-US" altLang="zh-TW" sz="1200" u="none" strike="noStrike">
                          <a:effectLst/>
                        </a:rPr>
                        <a:t>102118976</a:t>
                      </a:r>
                      <a:endParaRPr lang="en-US" altLang="zh-TW" sz="1200" b="0" i="0" u="none" strike="noStrike">
                        <a:solidFill>
                          <a:srgbClr val="000000"/>
                        </a:solidFill>
                        <a:effectLst/>
                        <a:latin typeface="微軟正黑體"/>
                      </a:endParaRPr>
                    </a:p>
                  </a:txBody>
                  <a:tcPr marL="8219" marR="8219" marT="8219" marB="0" anchor="ctr"/>
                </a:tc>
                <a:tc>
                  <a:txBody>
                    <a:bodyPr/>
                    <a:lstStyle/>
                    <a:p>
                      <a:pPr algn="l" fontAlgn="ctr"/>
                      <a:r>
                        <a:rPr lang="zh-TW" altLang="en-US" sz="1200" u="none" strike="noStrike">
                          <a:effectLst/>
                        </a:rPr>
                        <a:t>　</a:t>
                      </a:r>
                      <a:endParaRPr lang="zh-TW" altLang="en-US" sz="1200" b="0" i="0" u="none" strike="noStrike">
                        <a:solidFill>
                          <a:srgbClr val="000000"/>
                        </a:solidFill>
                        <a:effectLst/>
                        <a:latin typeface="微軟正黑體"/>
                      </a:endParaRPr>
                    </a:p>
                  </a:txBody>
                  <a:tcPr marL="8219" marR="8219" marT="8219" marB="0" anchor="ctr"/>
                </a:tc>
              </a:tr>
              <a:tr h="278024">
                <a:tc vMerge="1">
                  <a:txBody>
                    <a:bodyPr/>
                    <a:lstStyle/>
                    <a:p>
                      <a:endParaRPr lang="zh-TW" altLang="en-US"/>
                    </a:p>
                  </a:txBody>
                  <a:tcPr/>
                </a:tc>
                <a:tc>
                  <a:txBody>
                    <a:bodyPr/>
                    <a:lstStyle/>
                    <a:p>
                      <a:pPr algn="l" fontAlgn="ctr"/>
                      <a:r>
                        <a:rPr lang="zh-TW" altLang="en-US" sz="1200" u="none" strike="noStrike">
                          <a:effectLst/>
                        </a:rPr>
                        <a:t>顏面部骨板</a:t>
                      </a:r>
                      <a:endParaRPr lang="zh-TW" altLang="en-US" sz="1200" b="0" i="0" u="none" strike="noStrike">
                        <a:solidFill>
                          <a:srgbClr val="000000"/>
                        </a:solidFill>
                        <a:effectLst/>
                        <a:latin typeface="微軟正黑體"/>
                      </a:endParaRPr>
                    </a:p>
                  </a:txBody>
                  <a:tcPr marL="8219" marR="8219" marT="8219" marB="0" anchor="ctr"/>
                </a:tc>
                <a:tc>
                  <a:txBody>
                    <a:bodyPr/>
                    <a:lstStyle/>
                    <a:p>
                      <a:pPr algn="l" fontAlgn="ctr"/>
                      <a:r>
                        <a:rPr lang="zh-TW" altLang="en-US" sz="1200" u="none" strike="noStrike">
                          <a:effectLst/>
                        </a:rPr>
                        <a:t>中華民國</a:t>
                      </a:r>
                      <a:endParaRPr lang="zh-TW" altLang="en-US" sz="1200" b="0" i="0" u="none" strike="noStrike">
                        <a:solidFill>
                          <a:srgbClr val="000000"/>
                        </a:solidFill>
                        <a:effectLst/>
                        <a:latin typeface="微軟正黑體"/>
                      </a:endParaRPr>
                    </a:p>
                  </a:txBody>
                  <a:tcPr marL="8219" marR="8219" marT="8219" marB="0" anchor="ctr"/>
                </a:tc>
                <a:tc>
                  <a:txBody>
                    <a:bodyPr/>
                    <a:lstStyle/>
                    <a:p>
                      <a:pPr algn="ctr" fontAlgn="ctr"/>
                      <a:r>
                        <a:rPr lang="zh-TW" altLang="en-US" sz="1200" u="none" strike="noStrike">
                          <a:effectLst/>
                        </a:rPr>
                        <a:t>發明</a:t>
                      </a:r>
                      <a:endParaRPr lang="zh-TW" altLang="en-US" sz="1200" b="0" i="0" u="none" strike="noStrike">
                        <a:solidFill>
                          <a:srgbClr val="000000"/>
                        </a:solidFill>
                        <a:effectLst/>
                        <a:latin typeface="微軟正黑體"/>
                      </a:endParaRPr>
                    </a:p>
                  </a:txBody>
                  <a:tcPr marL="8219" marR="8219" marT="8219" marB="0" anchor="ctr"/>
                </a:tc>
                <a:tc>
                  <a:txBody>
                    <a:bodyPr/>
                    <a:lstStyle/>
                    <a:p>
                      <a:pPr algn="l" fontAlgn="ctr"/>
                      <a:r>
                        <a:rPr lang="en-US" altLang="zh-TW" sz="1200" u="none" strike="noStrike">
                          <a:effectLst/>
                        </a:rPr>
                        <a:t>201215378</a:t>
                      </a:r>
                      <a:endParaRPr lang="en-US" altLang="zh-TW" sz="1200" b="0" i="0" u="none" strike="noStrike">
                        <a:solidFill>
                          <a:srgbClr val="000000"/>
                        </a:solidFill>
                        <a:effectLst/>
                        <a:latin typeface="微軟正黑體"/>
                      </a:endParaRPr>
                    </a:p>
                  </a:txBody>
                  <a:tcPr marL="8219" marR="8219" marT="8219" marB="0" anchor="ctr"/>
                </a:tc>
                <a:tc>
                  <a:txBody>
                    <a:bodyPr/>
                    <a:lstStyle/>
                    <a:p>
                      <a:pPr algn="l" fontAlgn="ctr"/>
                      <a:r>
                        <a:rPr lang="zh-TW" altLang="en-US" sz="1200" u="none" strike="noStrike">
                          <a:effectLst/>
                        </a:rPr>
                        <a:t>林鼎勝、陳志宇 </a:t>
                      </a:r>
                      <a:endParaRPr lang="zh-TW" altLang="en-US" sz="1200" b="0" i="0" u="none" strike="noStrike">
                        <a:solidFill>
                          <a:srgbClr val="000000"/>
                        </a:solidFill>
                        <a:effectLst/>
                        <a:latin typeface="微軟正黑體"/>
                      </a:endParaRPr>
                    </a:p>
                  </a:txBody>
                  <a:tcPr marL="8219" marR="8219" marT="8219" marB="0" anchor="ctr"/>
                </a:tc>
              </a:tr>
              <a:tr h="544090">
                <a:tc vMerge="1">
                  <a:txBody>
                    <a:bodyPr/>
                    <a:lstStyle/>
                    <a:p>
                      <a:endParaRPr lang="zh-TW" altLang="en-US"/>
                    </a:p>
                  </a:txBody>
                  <a:tcPr/>
                </a:tc>
                <a:tc>
                  <a:txBody>
                    <a:bodyPr/>
                    <a:lstStyle/>
                    <a:p>
                      <a:pPr algn="l" fontAlgn="ctr"/>
                      <a:r>
                        <a:rPr lang="zh-TW" altLang="en-US" sz="1200" u="none" strike="noStrike" dirty="0">
                          <a:effectLst/>
                        </a:rPr>
                        <a:t>骨板製作方法</a:t>
                      </a:r>
                      <a:endParaRPr lang="zh-TW" altLang="en-US" sz="1200" b="0" i="0" u="none" strike="noStrike" dirty="0">
                        <a:solidFill>
                          <a:srgbClr val="000000"/>
                        </a:solidFill>
                        <a:effectLst/>
                        <a:latin typeface="微軟正黑體"/>
                      </a:endParaRPr>
                    </a:p>
                  </a:txBody>
                  <a:tcPr marL="8219" marR="8219" marT="8219" marB="0" anchor="ctr"/>
                </a:tc>
                <a:tc>
                  <a:txBody>
                    <a:bodyPr/>
                    <a:lstStyle/>
                    <a:p>
                      <a:pPr algn="l" fontAlgn="ctr"/>
                      <a:r>
                        <a:rPr lang="zh-TW" altLang="en-US" sz="1200" u="none" strike="noStrike">
                          <a:effectLst/>
                        </a:rPr>
                        <a:t>中華民國</a:t>
                      </a:r>
                      <a:br>
                        <a:rPr lang="zh-TW" altLang="en-US" sz="1200" u="none" strike="noStrike">
                          <a:effectLst/>
                        </a:rPr>
                      </a:br>
                      <a:r>
                        <a:rPr lang="zh-TW" altLang="en-US" sz="1200" u="none" strike="noStrike">
                          <a:effectLst/>
                        </a:rPr>
                        <a:t>美國</a:t>
                      </a:r>
                      <a:endParaRPr lang="zh-TW" altLang="en-US" sz="1200" b="0" i="0" u="none" strike="noStrike">
                        <a:solidFill>
                          <a:srgbClr val="000000"/>
                        </a:solidFill>
                        <a:effectLst/>
                        <a:latin typeface="微軟正黑體"/>
                      </a:endParaRPr>
                    </a:p>
                  </a:txBody>
                  <a:tcPr marL="8219" marR="8219" marT="8219" marB="0" anchor="ctr"/>
                </a:tc>
                <a:tc>
                  <a:txBody>
                    <a:bodyPr/>
                    <a:lstStyle/>
                    <a:p>
                      <a:pPr algn="ctr" fontAlgn="ctr"/>
                      <a:r>
                        <a:rPr lang="zh-TW" altLang="en-US" sz="1200" u="none" strike="noStrike" dirty="0">
                          <a:effectLst/>
                        </a:rPr>
                        <a:t>發明</a:t>
                      </a:r>
                      <a:endParaRPr lang="zh-TW" altLang="en-US" sz="1200" b="0" i="0" u="none" strike="noStrike" dirty="0">
                        <a:solidFill>
                          <a:srgbClr val="000000"/>
                        </a:solidFill>
                        <a:effectLst/>
                        <a:latin typeface="微軟正黑體"/>
                      </a:endParaRPr>
                    </a:p>
                  </a:txBody>
                  <a:tcPr marL="8219" marR="8219" marT="8219" marB="0" anchor="ctr"/>
                </a:tc>
                <a:tc>
                  <a:txBody>
                    <a:bodyPr/>
                    <a:lstStyle/>
                    <a:p>
                      <a:pPr algn="l" fontAlgn="ctr"/>
                      <a:r>
                        <a:rPr lang="en-US" altLang="zh-TW" sz="1200" u="none" strike="noStrike">
                          <a:effectLst/>
                        </a:rPr>
                        <a:t>201236638</a:t>
                      </a:r>
                      <a:endParaRPr lang="en-US" altLang="zh-TW" sz="1200" b="0" i="0" u="none" strike="noStrike">
                        <a:solidFill>
                          <a:srgbClr val="000000"/>
                        </a:solidFill>
                        <a:effectLst/>
                        <a:latin typeface="微軟正黑體"/>
                      </a:endParaRPr>
                    </a:p>
                  </a:txBody>
                  <a:tcPr marL="8219" marR="8219" marT="8219" marB="0" anchor="ctr"/>
                </a:tc>
                <a:tc>
                  <a:txBody>
                    <a:bodyPr/>
                    <a:lstStyle/>
                    <a:p>
                      <a:pPr algn="l" fontAlgn="ctr"/>
                      <a:r>
                        <a:rPr lang="zh-TW" altLang="en-US" sz="1200" u="none" strike="noStrike" dirty="0">
                          <a:effectLst/>
                        </a:rPr>
                        <a:t>林鼎勝、陳志宇 </a:t>
                      </a:r>
                      <a:endParaRPr lang="zh-TW" altLang="en-US" sz="1200" b="0" i="0" u="none" strike="noStrike" dirty="0">
                        <a:solidFill>
                          <a:srgbClr val="000000"/>
                        </a:solidFill>
                        <a:effectLst/>
                        <a:latin typeface="微軟正黑體"/>
                      </a:endParaRPr>
                    </a:p>
                  </a:txBody>
                  <a:tcPr marL="8219" marR="8219" marT="8219" marB="0" anchor="ctr"/>
                </a:tc>
              </a:tr>
            </a:tbl>
          </a:graphicData>
        </a:graphic>
      </p:graphicFrame>
      <p:sp>
        <p:nvSpPr>
          <p:cNvPr id="7" name="文字方塊 6"/>
          <p:cNvSpPr txBox="1"/>
          <p:nvPr/>
        </p:nvSpPr>
        <p:spPr>
          <a:xfrm>
            <a:off x="467544" y="6196662"/>
            <a:ext cx="5955476" cy="369332"/>
          </a:xfrm>
          <a:prstGeom prst="rect">
            <a:avLst/>
          </a:prstGeom>
          <a:noFill/>
        </p:spPr>
        <p:txBody>
          <a:bodyPr wrap="none" rtlCol="0">
            <a:spAutoFit/>
          </a:bodyPr>
          <a:lstStyle/>
          <a:p>
            <a:r>
              <a:rPr lang="zh-TW" altLang="en-US" b="1" dirty="0" smtClean="0"/>
              <a:t>相關盤點，依照齒科、骨科、其他領域分類，如附件所示</a:t>
            </a:r>
            <a:endParaRPr lang="zh-TW" altLang="en-US" b="1" dirty="0"/>
          </a:p>
        </p:txBody>
      </p:sp>
    </p:spTree>
    <p:extLst>
      <p:ext uri="{BB962C8B-B14F-4D97-AF65-F5344CB8AC3E}">
        <p14:creationId xmlns:p14="http://schemas.microsoft.com/office/powerpoint/2010/main" val="18037129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51680</TotalTime>
  <Words>2213</Words>
  <Application>Microsoft Office PowerPoint</Application>
  <PresentationFormat>如螢幕大小 (4:3)</PresentationFormat>
  <Paragraphs>296</Paragraphs>
  <Slides>13</Slides>
  <Notes>1</Notes>
  <HiddenSlides>0</HiddenSlides>
  <MMClips>0</MMClips>
  <ScaleCrop>false</ScaleCrop>
  <HeadingPairs>
    <vt:vector size="4" baseType="variant">
      <vt:variant>
        <vt:lpstr>佈景主題</vt:lpstr>
      </vt:variant>
      <vt:variant>
        <vt:i4>1</vt:i4>
      </vt:variant>
      <vt:variant>
        <vt:lpstr>投影片標題</vt:lpstr>
      </vt:variant>
      <vt:variant>
        <vt:i4>13</vt:i4>
      </vt:variant>
    </vt:vector>
  </HeadingPairs>
  <TitlesOfParts>
    <vt:vector size="14" baseType="lpstr">
      <vt:lpstr>Office 佈景主題</vt:lpstr>
      <vt:lpstr>PowerPoint 簡報</vt:lpstr>
      <vt:lpstr>PowerPoint 簡報</vt:lpstr>
      <vt:lpstr>醫材創新技術媒合會暨上市前服務簽約儀式</vt:lpstr>
      <vt:lpstr>活動場地規劃-示意圖</vt:lpstr>
      <vt:lpstr>活動地點-蓮潭國際會館</vt:lpstr>
      <vt:lpstr>台美檢驗科技公司</vt:lpstr>
      <vt:lpstr>中國生化科技股份有限公司</vt:lpstr>
      <vt:lpstr>麥德凱生科股份有限公司</vt:lpstr>
      <vt:lpstr>專利盤點</vt:lpstr>
      <vt:lpstr>專利盤點</vt:lpstr>
      <vt:lpstr>專利盤點</vt:lpstr>
      <vt:lpstr>園區廠商之臨床需求缺口分析及後續輔導方式</vt:lpstr>
      <vt:lpstr>園區廠商之臨床需求缺口分析及後續輔導方式</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陳怡臻</dc:creator>
  <cp:lastModifiedBy>周哲帆</cp:lastModifiedBy>
  <cp:revision>275</cp:revision>
  <dcterms:created xsi:type="dcterms:W3CDTF">2014-03-11T01:21:17Z</dcterms:created>
  <dcterms:modified xsi:type="dcterms:W3CDTF">2014-06-17T05:32:19Z</dcterms:modified>
</cp:coreProperties>
</file>